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3" r:id="rId6"/>
    <p:sldId id="259" r:id="rId7"/>
    <p:sldId id="261" r:id="rId8"/>
    <p:sldId id="260" r:id="rId9"/>
    <p:sldId id="274" r:id="rId10"/>
    <p:sldId id="275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73" r:id="rId20"/>
    <p:sldId id="272" r:id="rId21"/>
    <p:sldId id="280" r:id="rId22"/>
    <p:sldId id="278" r:id="rId23"/>
    <p:sldId id="279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3300"/>
    <a:srgbClr val="CC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DD48-C7F4-4705-A82D-5ADEDA90B0A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7%D0%BE%D0%B1%D1%80%D0%B0%D0%B6%D0%B5%D0%BD%D0%B8%D0%B5:Ursus_maritinus.jpg" TargetMode="External"/><Relationship Id="rId3" Type="http://schemas.openxmlformats.org/officeDocument/2006/relationships/slide" Target="slide12.xml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24744"/>
            <a:ext cx="82089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u="none" strike="noStrike" kern="1200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Заповедные</a:t>
            </a:r>
            <a:r>
              <a:rPr kumimoji="0" lang="ru-RU" sz="6600" b="1" i="0" u="none" strike="noStrike" kern="1200" spc="50" normalizeH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места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spc="5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России</a:t>
            </a:r>
            <a:endParaRPr kumimoji="0" lang="ru-RU" sz="6600" b="1" i="0" u="none" strike="noStrike" kern="1200" spc="5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Растительный мир</a:t>
            </a:r>
            <a:endParaRPr lang="ru-RU" sz="36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5013176"/>
            <a:ext cx="3672408" cy="1569660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Только в Астраханском заповеднике  растут водяной орех и лотос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орехоносный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http://im7-tub-ru.yandex.net/i?id=96059568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3140968"/>
            <a:ext cx="2700300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2708920"/>
            <a:ext cx="1861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водяной орех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499992" y="5661248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марсилея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2" name="Picture 10" descr="http://im6-tub-ru.yandex.net/i?id=309647353-20-72&amp;n=21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228184" y="4149080"/>
            <a:ext cx="2496277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948264" y="5949280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сальвиния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5" name="Picture 13" descr="http://im0-tub-ru.yandex.net/i?id=172829490-1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149080"/>
            <a:ext cx="215265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89" name="Picture 17" descr="http://im1-tub-ru.yandex.net/i?id=118307700-0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4667">
            <a:off x="5170627" y="1037801"/>
            <a:ext cx="3456384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87" name="Picture 15" descr="http://im4-tub-ru.yandex.net/i?id=41376798-2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7742">
            <a:off x="2956050" y="1294871"/>
            <a:ext cx="2558887" cy="17852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419872" y="3501008"/>
            <a:ext cx="2499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лотос </a:t>
            </a:r>
            <a:r>
              <a:rPr lang="ru-RU" sz="2000" dirty="0" err="1" smtClean="0">
                <a:solidFill>
                  <a:srgbClr val="C00000"/>
                </a:solidFill>
                <a:latin typeface="+mj-lt"/>
              </a:rPr>
              <a:t>орехоносный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9458" name="Picture 2" descr="http://im2-tub-ru.yandex.net/i?id=739377357-23-72&amp;n=21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467544" y="836712"/>
            <a:ext cx="2009503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     Животный мир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25144"/>
            <a:ext cx="5112568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Здесь проживает 50 видов рыб, 250 видов птиц. Это крупный центр кольцевания птиц.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27 видов птиц занесены в Красную книгу. 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8880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цапля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52" name="Picture 4" descr="http://im6-tub-ru.yandex.net/i?id=482274021-68-72&amp;n=2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699792" y="1052736"/>
            <a:ext cx="2160240" cy="16201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2708920"/>
            <a:ext cx="222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розовый пеликан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54" name="Picture 6" descr="http://im0-tub-ru.yandex.net/i?id=38710226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096873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6" name="Picture 8" descr="http://im7-tub-ru.yandex.net/i?id=669362432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1806699" cy="16227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004048" y="2636912"/>
            <a:ext cx="2016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чёрный коршун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58" name="Picture 10" descr="http://im0-tub-ru.yandex.net/i?id=46370730-63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67544" y="2708920"/>
            <a:ext cx="2160240" cy="1636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115616" y="4365104"/>
            <a:ext cx="93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фазан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0" name="Picture 12" descr="http://im5-tub-ru.yandex.net/i?id=554722397-2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6672"/>
            <a:ext cx="1368152" cy="2072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020272" y="2636912"/>
            <a:ext cx="1805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ушастая сова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2" name="Picture 14" descr="http://im3-tub-ru.yandex.net/i?id=25957677-6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140968"/>
            <a:ext cx="2376264" cy="1108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491880" y="4293096"/>
            <a:ext cx="853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сазан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4" name="Picture 16" descr="http://im2-tub-ru.yandex.net/i?id=262608815-32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220072" y="5085184"/>
            <a:ext cx="2098399" cy="128473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652120" y="6237312"/>
            <a:ext cx="167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краснопёрка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6" name="Picture 18" descr="http://im3-tub-ru.yandex.net/i?id=17735265-60-72&amp;n=21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5796136" y="3068960"/>
            <a:ext cx="2808312" cy="21062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7740352" y="5301208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осётр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Большой Арктический заповедник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im5-tub-ru.yandex.net/i?id=135489914-52-72&amp;n=2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1484784"/>
            <a:ext cx="3501029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437112"/>
            <a:ext cx="5112568" cy="2246769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Крупнейший заповедник России, второй в мире, расположен на полуострове Таймыр и берегах Северного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Ледовитого океана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492" name="Picture 12" descr="http://im1-tub-ru.yandex.net/i?id=141019634-28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198095">
            <a:off x="4821709" y="1286241"/>
            <a:ext cx="3399214" cy="2360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490" name="Picture 10" descr="http://im6-tub-ru.yandex.net/i?id=362434718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61048"/>
            <a:ext cx="3312368" cy="22082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Растительный мир</a:t>
            </a:r>
            <a:endParaRPr lang="ru-RU" sz="3600" dirty="0"/>
          </a:p>
        </p:txBody>
      </p:sp>
      <p:pic>
        <p:nvPicPr>
          <p:cNvPr id="22530" name="Picture 2" descr="http://im5-tub-ru.yandex.net/i?id=337279945-38-72&amp;n=2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3" y="1412776"/>
            <a:ext cx="4231191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2" name="Picture 4" descr="http://im0-tub-ru.yandex.net/i?id=356725650-41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466824">
            <a:off x="6190098" y="4606035"/>
            <a:ext cx="2614110" cy="1742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4" name="Picture 6" descr="http://im4-tub-ru.yandex.net/i?id=40323124-17-72&amp;n=2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21194136">
            <a:off x="3436793" y="4360980"/>
            <a:ext cx="2473235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8" name="Picture 10" descr="http://im4-tub-ru.yandex.net/i?id=409481684-2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5245">
            <a:off x="5268711" y="2058307"/>
            <a:ext cx="3353015" cy="22353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4581128"/>
            <a:ext cx="2808312" cy="1938992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Основной растительностью в этой районе являются мхи и лишайники. 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536" name="Picture 8" descr="http://im4-tub-ru.yandex.net/i?id=30809046-19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21166553">
            <a:off x="6381557" y="677160"/>
            <a:ext cx="21336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Животный мир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2000479" cy="15121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602128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песец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белая сов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2307">
            <a:off x="533316" y="532024"/>
            <a:ext cx="1440160" cy="16884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2348880"/>
            <a:ext cx="1585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белая сова 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506" name="Picture 2" descr="http://im2-tub-ru.yandex.net/i?id=43585371-14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17294"/>
          <a:stretch>
            <a:fillRect/>
          </a:stretch>
        </p:blipFill>
        <p:spPr bwMode="auto">
          <a:xfrm rot="20678598">
            <a:off x="3180931" y="2734139"/>
            <a:ext cx="1981200" cy="1181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851920" y="3933056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лемминг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508" name="Picture 4" descr="http://im1-tub-ru.yandex.net/i?id=20920774-63-72&amp;n=21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l="2787" t="7692" r="19175"/>
          <a:stretch>
            <a:fillRect/>
          </a:stretch>
        </p:blipFill>
        <p:spPr bwMode="auto">
          <a:xfrm>
            <a:off x="2267744" y="1052736"/>
            <a:ext cx="2016224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10" name="Picture 6" descr="http://im0-tub-ru.yandex.net/i?id=169028449-6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24" y="3284984"/>
            <a:ext cx="2738224" cy="18174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5085184"/>
            <a:ext cx="3960440" cy="1569660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Белая и розовая чайки - редкие, малоизученные виды, занесены в Красную книгу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" name="Picture 5" descr="Белый медведь">
            <a:hlinkClick r:id="rId8" tooltip="Белый медведь"/>
          </p:cNvPr>
          <p:cNvPicPr>
            <a:picLocks noChangeAspect="1" noChangeArrowheads="1"/>
          </p:cNvPicPr>
          <p:nvPr/>
        </p:nvPicPr>
        <p:blipFill>
          <a:blip r:embed="rId9" cstate="print"/>
          <a:srcRect l="13704" r="5785"/>
          <a:stretch>
            <a:fillRect/>
          </a:stretch>
        </p:blipFill>
        <p:spPr bwMode="auto">
          <a:xfrm>
            <a:off x="5364088" y="1052736"/>
            <a:ext cx="3384376" cy="24391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512" name="Picture 8" descr="http://im6-tub-ru.yandex.net/i?id=276265249-61-72&amp;n=21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5940152" y="3933056"/>
            <a:ext cx="279391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372200" y="6165304"/>
            <a:ext cx="21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северный олень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3501008"/>
            <a:ext cx="2034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белые медведи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im5-tub-ru.yandex.net/i?id=331416168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7883">
            <a:off x="5010070" y="2228788"/>
            <a:ext cx="3016952" cy="20113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cs typeface="Arial" pitchFamily="34" charset="0"/>
              </a:rPr>
              <a:t>Галичья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 гора</a:t>
            </a:r>
            <a:endParaRPr lang="ru-RU" sz="3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640960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самый маленький заповедник, расположен в Липецкой области. Охраняет разнотравные, ковыльные степи и животных –  опылителей.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единственный из заповедников России, полностью огороженный забором (во избежание заходов скота).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im4-tub-ru.yandex.net/i?id=306967154-34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1124744"/>
            <a:ext cx="4417451" cy="30963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558" name="Picture 6" descr="http://im7-tub-ru.yandex.net/i?id=121483285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038">
            <a:off x="6588067" y="681963"/>
            <a:ext cx="2168084" cy="1626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Растительный мир</a:t>
            </a:r>
            <a:endParaRPr lang="ru-RU" sz="3600" dirty="0"/>
          </a:p>
        </p:txBody>
      </p:sp>
      <p:pic>
        <p:nvPicPr>
          <p:cNvPr id="25602" name="Picture 2" descr="http://im5-tub-ru.yandex.net/i?id=126380459-02-72&amp;n=21"/>
          <p:cNvPicPr>
            <a:picLocks noChangeAspect="1" noChangeArrowheads="1"/>
          </p:cNvPicPr>
          <p:nvPr/>
        </p:nvPicPr>
        <p:blipFill>
          <a:blip r:embed="rId2" cstate="print"/>
          <a:srcRect l="13043" r="11957"/>
          <a:stretch>
            <a:fillRect/>
          </a:stretch>
        </p:blipFill>
        <p:spPr bwMode="auto">
          <a:xfrm rot="657017">
            <a:off x="753784" y="2563112"/>
            <a:ext cx="1656184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221088"/>
            <a:ext cx="1373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златоцвет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068960"/>
            <a:ext cx="160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гусиный лук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im5-tub-ru.yandex.net/i?id=359801201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2688299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948264" y="5877272"/>
            <a:ext cx="136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сон-трава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http://im6-tub-ru.yandex.net/i?id=367263044-24-72&amp;n=2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651685">
            <a:off x="6296814" y="4006944"/>
            <a:ext cx="2477075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15616" y="2060848"/>
            <a:ext cx="109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фиалка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608" name="Picture 8" descr="http://im3-tub-ru.yandex.net/i?id=486788680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9554">
            <a:off x="551222" y="560350"/>
            <a:ext cx="1512168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004048" y="5373216"/>
            <a:ext cx="104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ковыль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10" descr="http://im5-tub-ru.yandex.net/i?id=143277761-1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70287">
            <a:off x="4179134" y="3324165"/>
            <a:ext cx="2037188" cy="2037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300192" y="3068960"/>
            <a:ext cx="2416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горицвет весенний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612" name="Picture 12" descr="http://im5-tub-ru.yandex.net/i?id=142858756-6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052736"/>
            <a:ext cx="2688299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0" y="4549676"/>
            <a:ext cx="4716016" cy="2308324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Галичью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Гору часто называют «живым музеем» растений. Заповедник насчитывает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40 видов редких растений и животных, занесённых в Красную книгу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Животный мир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293096"/>
            <a:ext cx="138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жук-олень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im5-tub-ru.yandex.net/i?id=87061633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1920213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4582" name="Picture 6" descr="http://im7-tub-ru.yandex.net/i?id=115618283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2016224" cy="1387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2420888"/>
            <a:ext cx="1955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жук-отшельник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276872"/>
            <a:ext cx="1188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аполлон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492896"/>
            <a:ext cx="105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махаон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84" name="Picture 8" descr="http://im3-tub-ru.yandex.net/i?id=368017246-0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5113">
            <a:off x="2770716" y="1078449"/>
            <a:ext cx="1920213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4586" name="Picture 10" descr="http://im3-tub-ru.yandex.net/i?id=123872884-3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56529">
            <a:off x="425786" y="716953"/>
            <a:ext cx="215265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4293096"/>
            <a:ext cx="1499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медведица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88" name="Picture 12" descr="http://im1-tub-ru.yandex.net/i?id=32144863-2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852936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115616" y="4221088"/>
            <a:ext cx="85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совка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90" name="Picture 14" descr="http://im0-tub-ru.yandex.net/i?id=194359946-1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852936"/>
            <a:ext cx="215265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79512" y="4725144"/>
            <a:ext cx="4680520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Галичья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Гора – это и царство насекомых. В заповеднике создан питомник редких видов хищных птиц, занесённых в Красную книгу.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620" name="Picture 44" descr="http://upload.wikimedia.org/wikipedia/commons/thumb/6/62/%D0%A5%D0%B8%D1%89%D0%BD%D0%B0%D1%8F_%D0%BF%D1%82%D0%B8%D1%86%D0%B02.jpg/200px-%D0%A5%D0%B8%D1%89%D0%BD%D0%B0%D1%8F_%D0%BF%D1%82%D0%B8%D1%86%D0%B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20888"/>
            <a:ext cx="1584176" cy="19168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6804248" y="4365104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орёл-могильник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622" name="Picture 46" descr="http://upload.wikimedia.org/wikipedia/commons/thumb/d/dc/Peregrine_Falcon_12.jpg/250px-Peregrine_Falcon_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04664"/>
            <a:ext cx="1562437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6876256" y="2060848"/>
            <a:ext cx="1821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сокол-сапсан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626" name="Picture 50" descr="http://im1-tub-ru.yandex.net/i?id=213273826-70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725144"/>
            <a:ext cx="2448272" cy="18090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7" name="Прямоугольник 36"/>
          <p:cNvSpPr/>
          <p:nvPr/>
        </p:nvSpPr>
        <p:spPr>
          <a:xfrm>
            <a:off x="7956376" y="5589240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беркут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Кандалакшский заповедник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4824536" cy="2677656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Расположился к северу от Полярного круга в Мурманской области на берегах Белого и Балтийского морей. Сотрудники заповедника занимаются кольцеванием птиц. </a:t>
            </a:r>
          </a:p>
          <a:p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1750" name="Picture 6" descr="http://im1-tub-ru.yandex.net/i?id=133929286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321488" cy="2664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1754" name="Picture 10" descr="http://im6-tub-ru.yandex.net/i?id=440736095-32-72&amp;n=21"/>
          <p:cNvPicPr>
            <a:picLocks noChangeAspect="1" noChangeArrowheads="1"/>
          </p:cNvPicPr>
          <p:nvPr/>
        </p:nvPicPr>
        <p:blipFill>
          <a:blip r:embed="rId3" cstate="print"/>
          <a:srcRect r="1485"/>
          <a:stretch>
            <a:fillRect/>
          </a:stretch>
        </p:blipFill>
        <p:spPr bwMode="auto">
          <a:xfrm>
            <a:off x="4355976" y="3717032"/>
            <a:ext cx="4176464" cy="2694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1758" name="Picture 14" descr="http://im3-tub-ru.yandex.net/i?id=173278193-40-72&amp;n=21"/>
          <p:cNvPicPr>
            <a:picLocks noChangeAspect="1" noChangeArrowheads="1"/>
          </p:cNvPicPr>
          <p:nvPr/>
        </p:nvPicPr>
        <p:blipFill>
          <a:blip r:embed="rId4" cstate="print"/>
          <a:srcRect b="7436"/>
          <a:stretch>
            <a:fillRect/>
          </a:stretch>
        </p:blipFill>
        <p:spPr bwMode="auto">
          <a:xfrm>
            <a:off x="251520" y="3717032"/>
            <a:ext cx="3744416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85010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	Растительны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й мир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13176"/>
            <a:ext cx="4680520" cy="1569660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В заповеднике в настоящее время известно около 700 видов  растений.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Много мхов и лишайников.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Picture 8" descr="http://im6-tub-ru.yandex.net/i?id=60647564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2688299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9702" name="Picture 6" descr="http://im5-tub-ru.yandex.net/i?id=607419657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168352" cy="21311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0" name="Picture 2" descr="http://im3-tub-ru.yandex.net/i?id=148867321-41-72&amp;n=2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rot="21395377">
            <a:off x="539552" y="3212976"/>
            <a:ext cx="1224136" cy="16249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2" name="Picture 4" descr="http://im5-tub-ru.yandex.net/i?id=149834298-3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6612">
            <a:off x="6519599" y="812834"/>
            <a:ext cx="2053668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4" name="Picture 6" descr="http://im4-tub-ru.yandex.net/i?id=148780116-28-72&amp;n=21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1040915">
            <a:off x="3861934" y="1069590"/>
            <a:ext cx="1533525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8" name="Picture 10" descr="http://im3-tub-ru.yandex.net/i?id=500951085-4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40869">
            <a:off x="5076056" y="2492896"/>
            <a:ext cx="2232248" cy="16741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9700" name="Picture 4" descr="http://im4-tub-ru.yandex.net/i?id=121483006-2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852936"/>
            <a:ext cx="2826074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29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11 января – Всероссийский День заповедников и национальных парков </a:t>
            </a:r>
            <a:endParaRPr lang="ru-RU" sz="36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2" name="Picture 4" descr="http://im4-tub-ru.yandex.net/i?id=268325686-43-72&amp;n=2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6452" b="6452"/>
          <a:stretch>
            <a:fillRect/>
          </a:stretch>
        </p:blipFill>
        <p:spPr bwMode="auto">
          <a:xfrm>
            <a:off x="4860032" y="476672"/>
            <a:ext cx="3747972" cy="244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4" name="Picture 6" descr="http://im7-tub-ru.yandex.net/i?id=423390892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976331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6" name="Picture 8" descr="http://im6-tub-ru.yandex.net/i?id=28762139-11-72&amp;n=21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83568" y="476672"/>
            <a:ext cx="3405979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06" name="Picture 2" descr="http://im7-tub-ru.yandex.net/i?id=156417538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26"/>
            <a:ext cx="3491880" cy="27860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ЖИВОТНЫЙ МИР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25144"/>
            <a:ext cx="4896544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Кандалакшский заповедник – это царство пернатых. На крутых обрывах здесь гнездятся птицы, образуя большие птичьи базары.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645024"/>
            <a:ext cx="2987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Гага — это ценнейшая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птица нашего Севера. </a:t>
            </a:r>
            <a:endParaRPr lang="ru-RU" sz="2000" dirty="0"/>
          </a:p>
        </p:txBody>
      </p:sp>
      <p:pic>
        <p:nvPicPr>
          <p:cNvPr id="30724" name="Picture 4" descr="http://im7-tub-ru.yandex.net/i?id=203677314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501029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30" name="Picture 10" descr="http://im2-tub-ru.yandex.net/i?id=157537015-53-72&amp;n=21"/>
          <p:cNvPicPr>
            <a:picLocks noChangeAspect="1" noChangeArrowheads="1"/>
          </p:cNvPicPr>
          <p:nvPr/>
        </p:nvPicPr>
        <p:blipFill>
          <a:blip r:embed="rId3" cstate="print"/>
          <a:srcRect l="7378" t="6361" r="6546" b="7759"/>
          <a:stretch>
            <a:fillRect/>
          </a:stretch>
        </p:blipFill>
        <p:spPr bwMode="auto">
          <a:xfrm>
            <a:off x="6372200" y="1412776"/>
            <a:ext cx="252028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236296" y="3501008"/>
            <a:ext cx="914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кайры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32" name="Picture 12" descr="http://im6-tub-ru.yandex.net/i?id=445433778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052736"/>
            <a:ext cx="22479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499992" y="2420888"/>
            <a:ext cx="969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тупики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4" name="Picture 14" descr="http://im3-tub-ru.yandex.net/i?id=167936183-37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067944" y="2780928"/>
            <a:ext cx="1990725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283968" y="4293096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чистики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8" name="Picture 18" descr="http://im5-tub-ru.yandex.net/i?id=81597901-46-72&amp;n=21"/>
          <p:cNvPicPr>
            <a:picLocks noChangeAspect="1" noChangeArrowheads="1"/>
          </p:cNvPicPr>
          <p:nvPr/>
        </p:nvPicPr>
        <p:blipFill>
          <a:blip r:embed="rId6" cstate="print"/>
          <a:srcRect l="6791" t="9643" r="7187" b="9994"/>
          <a:stretch>
            <a:fillRect/>
          </a:stretch>
        </p:blipFill>
        <p:spPr bwMode="auto">
          <a:xfrm>
            <a:off x="5652120" y="4293096"/>
            <a:ext cx="3240360" cy="21318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5-tub-ru.yandex.net/i?id=75034123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1"/>
            <a:ext cx="4104456" cy="2712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2" name="Picture 8" descr="http://im2-tub-ru.yandex.net/i?id=23349729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348372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http://im7-tub-ru.yandex.net/i?id=234862491-5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1728192" cy="2294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ПРИОКСКО-ТЕРРАСНЫЙ 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ЗАПОВЕДНИК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4248472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1945 г. югу от Москвы, около самой большой реки Московской области – Оки образован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центральный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зубриный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питомник России.</a:t>
            </a:r>
          </a:p>
        </p:txBody>
      </p:sp>
      <p:pic>
        <p:nvPicPr>
          <p:cNvPr id="1030" name="Picture 6" descr="http://im6-tub-ru.yandex.net/i?id=45697206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784310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РАСТИТЕЛЬНЫ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Й МИР</a:t>
            </a:r>
            <a:endParaRPr lang="ru-RU" sz="36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725144"/>
            <a:ext cx="4211960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десь можно встретить хвойные леса, сосновые боры, дубравы и березняки.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im6-tub-ru.yandex.net/i?id=39837498-09-72&amp;n=2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6600"/>
          <a:stretch>
            <a:fillRect/>
          </a:stretch>
        </p:blipFill>
        <p:spPr bwMode="auto">
          <a:xfrm rot="458636">
            <a:off x="5932897" y="1358330"/>
            <a:ext cx="2650976" cy="33160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9" name="Picture 7" descr="http://im7-tub-ru.yandex.net/i?id=517055010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941168"/>
            <a:ext cx="2359149" cy="15727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5" name="Picture 3" descr="http://im4-tub-ru.yandex.net/i?id=440895945-21-72&amp;n=2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611" t="3333" r="3639" b="3333"/>
          <a:stretch>
            <a:fillRect/>
          </a:stretch>
        </p:blipFill>
        <p:spPr bwMode="auto">
          <a:xfrm>
            <a:off x="611561" y="1196752"/>
            <a:ext cx="4713952" cy="3384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Животный мир</a:t>
            </a:r>
            <a:endParaRPr lang="ru-RU" sz="3600" dirty="0"/>
          </a:p>
        </p:txBody>
      </p:sp>
      <p:pic>
        <p:nvPicPr>
          <p:cNvPr id="2050" name="Picture 2" descr="http://im7-tub-ru.yandex.net/i?id=145355418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7148">
            <a:off x="5078823" y="3191324"/>
            <a:ext cx="140415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http://im6-tub-ru.yandex.net/i?id=266182190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2496278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4" name="Picture 6" descr="http://im2-tub-ru.yandex.net/i?id=571037679-5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6672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6" name="Picture 8" descr="http://im0-tub-ru.yandex.net/i?id=161988225-24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8900" r="13061"/>
          <a:stretch>
            <a:fillRect/>
          </a:stretch>
        </p:blipFill>
        <p:spPr bwMode="auto">
          <a:xfrm rot="971528">
            <a:off x="4457469" y="4877527"/>
            <a:ext cx="1296144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8" name="Picture 10" descr="http://im7-tub-ru.yandex.net/i?id=123646365-16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804248" y="2276872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0" name="Picture 12" descr="http://im5-tub-ru.yandex.net/i?id=154455115-31-72&amp;n=21"/>
          <p:cNvPicPr>
            <a:picLocks noChangeAspect="1" noChangeArrowheads="1"/>
          </p:cNvPicPr>
          <p:nvPr/>
        </p:nvPicPr>
        <p:blipFill>
          <a:blip r:embed="rId7" cstate="print"/>
          <a:srcRect l="3635" t="5040" r="1867" b="4241"/>
          <a:stretch>
            <a:fillRect/>
          </a:stretch>
        </p:blipFill>
        <p:spPr bwMode="auto">
          <a:xfrm>
            <a:off x="5924150" y="4077072"/>
            <a:ext cx="2912324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2" name="Picture 14" descr="http://im4-tub-ru.yandex.net/i?id=359296552-3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980728"/>
            <a:ext cx="3528392" cy="1896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660232" y="1916832"/>
            <a:ext cx="2284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сибирская косуля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3717032"/>
            <a:ext cx="870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кабан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6093296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бобры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996952"/>
            <a:ext cx="4464496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Зубр – древнее животное, его считают современником мамонта. Сейчас эти лесные старожилы занесены в Красную книгу.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860032" y="2852936"/>
            <a:ext cx="899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085184"/>
            <a:ext cx="221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пятнистый олень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616530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ёж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4" name="Picture 18" descr="http://im2-tub-ru.yandex.net/i?id=361362837-62-72&amp;n=21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453" r="27125"/>
          <a:stretch>
            <a:fillRect/>
          </a:stretch>
        </p:blipFill>
        <p:spPr bwMode="auto">
          <a:xfrm>
            <a:off x="0" y="1916832"/>
            <a:ext cx="1368152" cy="2361053"/>
          </a:xfrm>
          <a:prstGeom prst="rect">
            <a:avLst/>
          </a:prstGeom>
          <a:noFill/>
        </p:spPr>
      </p:pic>
      <p:pic>
        <p:nvPicPr>
          <p:cNvPr id="39952" name="Picture 16" descr="http://im2-tub-ru.yandex.net/i?id=64562506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1691680" cy="2132857"/>
          </a:xfrm>
          <a:prstGeom prst="rect">
            <a:avLst/>
          </a:prstGeom>
          <a:noFill/>
        </p:spPr>
      </p:pic>
      <p:pic>
        <p:nvPicPr>
          <p:cNvPr id="39944" name="Picture 8" descr="http://im1-tub-ru.yandex.net/i?id=348490616-29-72&amp;n=2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7406"/>
          <a:stretch>
            <a:fillRect/>
          </a:stretch>
        </p:blipFill>
        <p:spPr bwMode="auto">
          <a:xfrm>
            <a:off x="2627784" y="0"/>
            <a:ext cx="2736304" cy="1988840"/>
          </a:xfrm>
          <a:prstGeom prst="rect">
            <a:avLst/>
          </a:prstGeom>
          <a:noFill/>
        </p:spPr>
      </p:pic>
      <p:pic>
        <p:nvPicPr>
          <p:cNvPr id="39946" name="Picture 10" descr="http://im2-tub-ru.yandex.net/i?id=707934028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51787" cy="1988840"/>
          </a:xfrm>
          <a:prstGeom prst="rect">
            <a:avLst/>
          </a:prstGeom>
          <a:noFill/>
        </p:spPr>
      </p:pic>
      <p:pic>
        <p:nvPicPr>
          <p:cNvPr id="39948" name="Picture 12" descr="http://im5-tub-ru.yandex.net/i?id=27436556-67-72&amp;n=21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l="19014" r="22986"/>
          <a:stretch>
            <a:fillRect/>
          </a:stretch>
        </p:blipFill>
        <p:spPr bwMode="auto">
          <a:xfrm>
            <a:off x="7055768" y="0"/>
            <a:ext cx="2088232" cy="2060848"/>
          </a:xfrm>
          <a:prstGeom prst="rect">
            <a:avLst/>
          </a:prstGeom>
          <a:noFill/>
        </p:spPr>
      </p:pic>
      <p:pic>
        <p:nvPicPr>
          <p:cNvPr id="39938" name="Picture 2" descr="http://im2-tub-ru.yandex.net/i?id=503518340-4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153" y="4293096"/>
            <a:ext cx="4103847" cy="2564904"/>
          </a:xfrm>
          <a:prstGeom prst="rect">
            <a:avLst/>
          </a:prstGeom>
          <a:noFill/>
        </p:spPr>
      </p:pic>
      <p:pic>
        <p:nvPicPr>
          <p:cNvPr id="39950" name="Picture 14" descr="http://im0-tub-ru.yandex.net/i?id=259164704-10-72&amp;n=21"/>
          <p:cNvPicPr>
            <a:picLocks noChangeAspect="1" noChangeArrowheads="1"/>
          </p:cNvPicPr>
          <p:nvPr/>
        </p:nvPicPr>
        <p:blipFill>
          <a:blip r:embed="rId8" cstate="print"/>
          <a:srcRect l="31915" r="18579"/>
          <a:stretch>
            <a:fillRect/>
          </a:stretch>
        </p:blipFill>
        <p:spPr bwMode="auto">
          <a:xfrm>
            <a:off x="7803636" y="1988840"/>
            <a:ext cx="1340364" cy="2304256"/>
          </a:xfrm>
          <a:prstGeom prst="rect">
            <a:avLst/>
          </a:prstGeom>
          <a:noFill/>
        </p:spPr>
      </p:pic>
      <p:pic>
        <p:nvPicPr>
          <p:cNvPr id="39940" name="Picture 4" descr="http://im2-tub-ru.yandex.net/i?id=426899115-15-72&amp;n=21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 l="3335" b="23767"/>
          <a:stretch>
            <a:fillRect/>
          </a:stretch>
        </p:blipFill>
        <p:spPr bwMode="auto">
          <a:xfrm>
            <a:off x="0" y="4293096"/>
            <a:ext cx="5203764" cy="2564904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988840"/>
            <a:ext cx="6696744" cy="2308324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Без природы в мире людям </a:t>
            </a:r>
            <a:b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Даже дня прожить нельзя. </a:t>
            </a:r>
            <a:b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Так давайте к ней мы будем </a:t>
            </a:r>
            <a:b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60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Относиться,как</a:t>
            </a:r>
            <a:r>
              <a:rPr kumimoji="0" lang="ru-RU" sz="360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 друзья.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27817" t="21371" r="50879" b="11290"/>
          <a:stretch>
            <a:fillRect/>
          </a:stretch>
        </p:blipFill>
        <p:spPr bwMode="auto">
          <a:xfrm rot="21089322">
            <a:off x="5723982" y="1718721"/>
            <a:ext cx="1440159" cy="3024336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БЕРЕГИТЕ ПРИРОДУ!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74089" t="21371" r="2943" b="11290"/>
          <a:stretch>
            <a:fillRect/>
          </a:stretch>
        </p:blipFill>
        <p:spPr bwMode="auto">
          <a:xfrm>
            <a:off x="3275856" y="1700808"/>
            <a:ext cx="2318301" cy="4536504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lum bright="-10000" contrast="20000"/>
          </a:blip>
          <a:srcRect l="50342" t="21371" r="26726" b="11290"/>
          <a:stretch>
            <a:fillRect/>
          </a:stretch>
        </p:blipFill>
        <p:spPr bwMode="auto">
          <a:xfrm rot="981179">
            <a:off x="6873751" y="3710273"/>
            <a:ext cx="1368152" cy="2736304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lum bright="-10000" contrast="30000"/>
          </a:blip>
          <a:srcRect l="27666" t="21573" r="50427" b="11895"/>
          <a:stretch>
            <a:fillRect/>
          </a:stretch>
        </p:blipFill>
        <p:spPr bwMode="auto">
          <a:xfrm rot="21017093">
            <a:off x="564815" y="2234719"/>
            <a:ext cx="1460862" cy="2983852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50056" t="21573" r="26885" b="11895"/>
          <a:stretch>
            <a:fillRect/>
          </a:stretch>
        </p:blipFill>
        <p:spPr bwMode="auto">
          <a:xfrm rot="800187">
            <a:off x="1848006" y="1450279"/>
            <a:ext cx="1271324" cy="27527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74078" t="21573" r="2875" b="11895"/>
          <a:stretch>
            <a:fillRect/>
          </a:stretch>
        </p:blipFill>
        <p:spPr bwMode="auto">
          <a:xfrm rot="800187">
            <a:off x="7176609" y="1522190"/>
            <a:ext cx="1270494" cy="2752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268760"/>
            <a:ext cx="8784976" cy="1800200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это заповедная территория, т. е. находящаяся под особой охраной, под запретом с целью сберечь редкие породы растений, животных. 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                                              (из словаря Ушакова)</a:t>
            </a: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Заповедник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28092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 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6868" name="Picture 4" descr="http://im7-tub-ru.yandex.net/i?id=4210779-31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372200" y="3212976"/>
            <a:ext cx="2189043" cy="1728192"/>
          </a:xfrm>
          <a:prstGeom prst="rect">
            <a:avLst/>
          </a:prstGeom>
          <a:noFill/>
        </p:spPr>
      </p:pic>
      <p:pic>
        <p:nvPicPr>
          <p:cNvPr id="36870" name="Picture 6" descr="http://im3-tub-ru.yandex.net/i?id=79392538-4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132" t="5040" r="7284" b="9281"/>
          <a:stretch>
            <a:fillRect/>
          </a:stretch>
        </p:blipFill>
        <p:spPr bwMode="auto">
          <a:xfrm>
            <a:off x="8028384" y="5229200"/>
            <a:ext cx="864096" cy="1224136"/>
          </a:xfrm>
          <a:prstGeom prst="rect">
            <a:avLst/>
          </a:prstGeom>
          <a:noFill/>
        </p:spPr>
      </p:pic>
      <p:pic>
        <p:nvPicPr>
          <p:cNvPr id="7" name="Picture 6" descr="http://im3-tub-ru.yandex.net/i?id=79392538-4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132" t="5040" r="7284" b="9281"/>
          <a:stretch>
            <a:fillRect/>
          </a:stretch>
        </p:blipFill>
        <p:spPr bwMode="auto">
          <a:xfrm rot="18360440">
            <a:off x="7265340" y="5326462"/>
            <a:ext cx="864096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3861048"/>
            <a:ext cx="6048672" cy="2677656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это заповедное место, где оберегаются и сохраняются редкие и ценные растения и животные, уникальные участки природы, культурные ценности.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                     (из словаря Ожегова)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656184"/>
          </a:xfr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 настоящее время в   России насчитывается 100 заповедников  и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35 национальных парков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549676"/>
            <a:ext cx="5472608" cy="1754326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В 2012—2020 годах планируется создать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11 новых заповедников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80928"/>
            <a:ext cx="8424936" cy="1384995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Площадь территории заповедников в России составляет более 340 тыс. км², что сопоставимо с территорией Финляндии.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Для чего нужны заповедники?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536" y="2276872"/>
            <a:ext cx="8208912" cy="1754326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Заповедники сохраняют 80% видового богатства растительного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животного мира.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1" name="Picture 9" descr="http://im6-tub-ru.yandex.net/i?id=179117927-70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79512" y="4149080"/>
            <a:ext cx="1500758" cy="1500758"/>
          </a:xfrm>
          <a:prstGeom prst="rect">
            <a:avLst/>
          </a:prstGeom>
          <a:noFill/>
        </p:spPr>
      </p:pic>
      <p:pic>
        <p:nvPicPr>
          <p:cNvPr id="38923" name="Picture 11" descr="http://im2-tub-ru.yandex.net/i?id=195967907-3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798973" y="4632533"/>
            <a:ext cx="2789251" cy="2225467"/>
          </a:xfrm>
          <a:prstGeom prst="rect">
            <a:avLst/>
          </a:prstGeom>
          <a:noFill/>
        </p:spPr>
      </p:pic>
      <p:pic>
        <p:nvPicPr>
          <p:cNvPr id="38915" name="Picture 3" descr="http://im0-tub-ru.yandex.net/i?id=10345948-24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948264" y="5373216"/>
            <a:ext cx="1284734" cy="1284734"/>
          </a:xfrm>
          <a:prstGeom prst="rect">
            <a:avLst/>
          </a:prstGeom>
          <a:noFill/>
        </p:spPr>
      </p:pic>
      <p:pic>
        <p:nvPicPr>
          <p:cNvPr id="38925" name="Picture 13" descr="http://im6-tub-ru.yandex.net/i?id=187076676-11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0" r="13482"/>
          <a:stretch>
            <a:fillRect/>
          </a:stretch>
        </p:blipFill>
        <p:spPr bwMode="auto">
          <a:xfrm>
            <a:off x="7236296" y="1124744"/>
            <a:ext cx="2051720" cy="2290548"/>
          </a:xfrm>
          <a:prstGeom prst="rect">
            <a:avLst/>
          </a:prstGeom>
          <a:noFill/>
        </p:spPr>
      </p:pic>
      <p:pic>
        <p:nvPicPr>
          <p:cNvPr id="38931" name="Picture 19" descr="http://im0-tub-ru.yandex.net/i?id=111270442-30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352860">
            <a:off x="6944740" y="4021036"/>
            <a:ext cx="1790700" cy="1428750"/>
          </a:xfrm>
          <a:prstGeom prst="rect">
            <a:avLst/>
          </a:prstGeom>
          <a:noFill/>
        </p:spPr>
      </p:pic>
      <p:pic>
        <p:nvPicPr>
          <p:cNvPr id="38933" name="Picture 21" descr="http://im6-tub-ru.yandex.net/i?id=185601926-37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180529" y="1124744"/>
            <a:ext cx="1985501" cy="1584176"/>
          </a:xfrm>
          <a:prstGeom prst="rect">
            <a:avLst/>
          </a:prstGeom>
          <a:noFill/>
        </p:spPr>
      </p:pic>
      <p:pic>
        <p:nvPicPr>
          <p:cNvPr id="38935" name="Picture 23" descr="http://im6-tub-ru.yandex.net/i?id=182998959-14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1331011">
            <a:off x="2877734" y="1235383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Баргузинский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заповедник 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4104456" cy="2308324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является старейшим государственным заповедником России, образован 11 января 1917г.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 для спасения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баргузинского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соболя.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im0-tub-ru.yandex.net/i?id=154188420-26-72&amp;n=2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3778862"/>
            <a:ext cx="3528392" cy="2770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6" name="Picture 4" descr="http://im1-tub-ru.yandex.net/i?id=306201383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312897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8" name="Picture 6" descr="http://im2-tub-ru.yandex.net/i?id=296879324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101576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80" name="Picture 8" descr="http://im6-tub-ru.yandex.net/i?id=381836366-16-72&amp;n=21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20181542">
            <a:off x="4130457" y="4255060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Растительный мир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4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1241690">
            <a:off x="541594" y="1268392"/>
            <a:ext cx="2915816" cy="2959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5" descr="barguzinskij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1340768"/>
            <a:ext cx="2827815" cy="4176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http://im0-tub-ru.yandex.net/i?id=97494096-20-72&amp;n=2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779912" y="1052736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35896" y="2492896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родиола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розовая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0-tub-ru.yandex.net/i?id=433318498-19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707904" y="2924944"/>
            <a:ext cx="2088232" cy="13983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07904" y="4293096"/>
            <a:ext cx="219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башмачник</a:t>
            </a:r>
          </a:p>
        </p:txBody>
      </p:sp>
      <p:pic>
        <p:nvPicPr>
          <p:cNvPr id="1035" name="Picture 11" descr="http://im0-tub-ru.yandex.net/i?id=139234048-59-72&amp;n=21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067944" y="4653136"/>
            <a:ext cx="1533525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779912" y="6093296"/>
            <a:ext cx="241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двулистая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581128"/>
            <a:ext cx="3600400" cy="1938992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На территории  заповедника выявлено свыше 600 видов растений. 55 видов редких растений.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Животный мир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image_page_68_194"/>
          <p:cNvPicPr>
            <a:picLocks noChangeAspect="1" noChangeArrowheads="1"/>
          </p:cNvPicPr>
          <p:nvPr/>
        </p:nvPicPr>
        <p:blipFill>
          <a:blip r:embed="rId2" cstate="print"/>
          <a:srcRect l="2106" t="15085" r="15777" b="3458"/>
          <a:stretch>
            <a:fillRect/>
          </a:stretch>
        </p:blipFill>
        <p:spPr bwMode="auto">
          <a:xfrm rot="21377721">
            <a:off x="384094" y="998435"/>
            <a:ext cx="2840625" cy="19665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2996952"/>
            <a:ext cx="113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кабарга</a:t>
            </a:r>
          </a:p>
        </p:txBody>
      </p:sp>
      <p:pic>
        <p:nvPicPr>
          <p:cNvPr id="5" name="Picture 46" descr="image_page_68_191"/>
          <p:cNvPicPr>
            <a:picLocks noChangeAspect="1" noChangeArrowheads="1"/>
          </p:cNvPicPr>
          <p:nvPr/>
        </p:nvPicPr>
        <p:blipFill>
          <a:blip r:embed="rId3" cstate="print"/>
          <a:srcRect l="18471" r="15854"/>
          <a:stretch>
            <a:fillRect/>
          </a:stretch>
        </p:blipFill>
        <p:spPr bwMode="auto">
          <a:xfrm>
            <a:off x="7020272" y="548680"/>
            <a:ext cx="1656184" cy="1759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04248" y="2492896"/>
            <a:ext cx="2007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бурый медведь</a:t>
            </a:r>
          </a:p>
        </p:txBody>
      </p:sp>
      <p:pic>
        <p:nvPicPr>
          <p:cNvPr id="2050" name="Picture 2" descr="http://im5-tub-ru.yandex.net/i?id=93446041-43-72&amp;n=21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21186259">
            <a:off x="3762715" y="3419011"/>
            <a:ext cx="2173060" cy="14682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5085184"/>
            <a:ext cx="1387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бурозубка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2" name="Picture 4" descr="http://im4-tub-ru.yandex.net/i?id=188841088-2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941168"/>
            <a:ext cx="1411837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652120" y="6165304"/>
            <a:ext cx="2790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остромордая лягушка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4" name="Picture 6" descr="http://im1-tub-ru.yandex.net/i?id=47564415-38-72&amp;n=21"/>
          <p:cNvPicPr>
            <a:picLocks noChangeAspect="1" noChangeArrowheads="1"/>
          </p:cNvPicPr>
          <p:nvPr/>
        </p:nvPicPr>
        <p:blipFill>
          <a:blip r:embed="rId6" cstate="print"/>
          <a:srcRect l="11111"/>
          <a:stretch>
            <a:fillRect/>
          </a:stretch>
        </p:blipFill>
        <p:spPr bwMode="auto">
          <a:xfrm>
            <a:off x="323528" y="3356992"/>
            <a:ext cx="3096344" cy="23222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5657671"/>
            <a:ext cx="5328592" cy="1200329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39 видов зверей, птиц – около 230 видов. Самый ценный обитатель леса -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баргузинский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соболь.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6" name="Picture 8" descr="http://im0-tub-ru.yandex.net/i?id=463307767-69-72&amp;n=21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851920" y="980728"/>
            <a:ext cx="2304256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067944" y="2852936"/>
            <a:ext cx="209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мохноногий сыч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8" name="Picture 10" descr="http://im6-tub-ru.yandex.net/i?id=174870030-13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0931">
            <a:off x="6481997" y="3020746"/>
            <a:ext cx="2088232" cy="14637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300192" y="4509120"/>
            <a:ext cx="1868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белка - летяга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Астраханский заповедник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im4-tub-ru.yandex.net/i?id=486593046-09-72&amp;n=2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96136" y="1052736"/>
            <a:ext cx="2784309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632" name="Picture 8" descr="http://im3-tub-ru.yandex.net/i?id=247758509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662807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634" name="Picture 10" descr="http://im5-tub-ru.yandex.net/i?id=526692206-05-72&amp;n=21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r="12360"/>
          <a:stretch>
            <a:fillRect/>
          </a:stretch>
        </p:blipFill>
        <p:spPr bwMode="auto">
          <a:xfrm>
            <a:off x="2843808" y="1052736"/>
            <a:ext cx="2808312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636" name="Picture 12" descr="http://im3-tub-ru.yandex.net/i?id=624783911-6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52736"/>
            <a:ext cx="2160240" cy="20905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725144"/>
            <a:ext cx="4608512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заповедник, организованным советской властью в России с целью охраны уникальной природы дельты реки Волга.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8" name="Picture 14" descr="http://im4-tub-ru.yandex.net/i?id=398969806-6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212976"/>
            <a:ext cx="2064229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F99"/>
        </a:solidFill>
        <a:ln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504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Заповедник </vt:lpstr>
      <vt:lpstr>В настоящее время в   России насчитывается 100 заповедников  и  35 национальных парков</vt:lpstr>
      <vt:lpstr> Для чего нужны заповедники? </vt:lpstr>
      <vt:lpstr>Баргузинский заповедник  </vt:lpstr>
      <vt:lpstr>Растительный мир</vt:lpstr>
      <vt:lpstr>Животный мир</vt:lpstr>
      <vt:lpstr>Астраханский заповедник </vt:lpstr>
      <vt:lpstr>     Растительный мир</vt:lpstr>
      <vt:lpstr>     Животный мир</vt:lpstr>
      <vt:lpstr>  Большой Арктический заповедник  </vt:lpstr>
      <vt:lpstr>Растительный мир</vt:lpstr>
      <vt:lpstr>Животный мир</vt:lpstr>
      <vt:lpstr>Галичья гора</vt:lpstr>
      <vt:lpstr>Растительный мир</vt:lpstr>
      <vt:lpstr>Животный мир</vt:lpstr>
      <vt:lpstr>Кандалакшский заповедник </vt:lpstr>
      <vt:lpstr>         Растительный мир</vt:lpstr>
      <vt:lpstr>ЖИВОТНЫЙ МИР</vt:lpstr>
      <vt:lpstr> ПРИОКСКО-ТЕРРАСНЫЙ  ЗАПОВЕДНИК  </vt:lpstr>
      <vt:lpstr> РАСТИТЕЛЬНЫЙ МИР</vt:lpstr>
      <vt:lpstr>Животный мир</vt:lpstr>
      <vt:lpstr>Слайд 24</vt:lpstr>
      <vt:lpstr>БЕРЕГИТЕ ПРИРОДУ!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*</cp:lastModifiedBy>
  <cp:revision>151</cp:revision>
  <dcterms:created xsi:type="dcterms:W3CDTF">2013-08-20T20:39:06Z</dcterms:created>
  <dcterms:modified xsi:type="dcterms:W3CDTF">2023-11-30T13:48:09Z</dcterms:modified>
</cp:coreProperties>
</file>