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sldIdLst>
    <p:sldId id="256" r:id="rId2"/>
    <p:sldId id="263" r:id="rId3"/>
    <p:sldId id="276" r:id="rId4"/>
    <p:sldId id="275" r:id="rId5"/>
    <p:sldId id="265" r:id="rId6"/>
    <p:sldId id="268" r:id="rId7"/>
    <p:sldId id="266" r:id="rId8"/>
    <p:sldId id="269" r:id="rId9"/>
    <p:sldId id="272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5A08"/>
    <a:srgbClr val="6C0214"/>
    <a:srgbClr val="17640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15F5D1B-C1FD-443D-9B0C-8D29BB32C706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9673BF1-9FF4-4E81-AD73-27A5693462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F5D1B-C1FD-443D-9B0C-8D29BB32C706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73BF1-9FF4-4E81-AD73-27A5693462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F5D1B-C1FD-443D-9B0C-8D29BB32C706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73BF1-9FF4-4E81-AD73-27A5693462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F5D1B-C1FD-443D-9B0C-8D29BB32C706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73BF1-9FF4-4E81-AD73-27A5693462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6775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F5D1B-C1FD-443D-9B0C-8D29BB32C706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73BF1-9FF4-4E81-AD73-27A5693462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0308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F5D1B-C1FD-443D-9B0C-8D29BB32C706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73BF1-9FF4-4E81-AD73-27A5693462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5027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15F5D1B-C1FD-443D-9B0C-8D29BB32C706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9673BF1-9FF4-4E81-AD73-27A5693462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15F5D1B-C1FD-443D-9B0C-8D29BB32C706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9673BF1-9FF4-4E81-AD73-27A5693462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F5D1B-C1FD-443D-9B0C-8D29BB32C706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73BF1-9FF4-4E81-AD73-27A5693462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F5D1B-C1FD-443D-9B0C-8D29BB32C706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73BF1-9FF4-4E81-AD73-27A5693462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15F5D1B-C1FD-443D-9B0C-8D29BB32C706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9673BF1-9FF4-4E81-AD73-27A5693462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F5D1B-C1FD-443D-9B0C-8D29BB32C706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73BF1-9FF4-4E81-AD73-27A5693462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15F5D1B-C1FD-443D-9B0C-8D29BB32C706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9673BF1-9FF4-4E81-AD73-27A5693462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15F5D1B-C1FD-443D-9B0C-8D29BB32C706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9673BF1-9FF4-4E81-AD73-27A5693462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15F5D1B-C1FD-443D-9B0C-8D29BB32C706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9673BF1-9FF4-4E81-AD73-27A5693462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72034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Тема: «Связь слов в предложении»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9059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892" y="576179"/>
            <a:ext cx="7675417" cy="1479884"/>
          </a:xfrm>
        </p:spPr>
        <p:txBody>
          <a:bodyPr/>
          <a:lstStyle/>
          <a:p>
            <a:r>
              <a:rPr lang="ru-RU" sz="4000" dirty="0">
                <a:solidFill>
                  <a:srgbClr val="63A537">
                    <a:lumMod val="50000"/>
                  </a:srgbClr>
                </a:solidFill>
              </a:rPr>
              <a:t>сильный на  идёт дождь улице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688027" y="2798213"/>
            <a:ext cx="1742083" cy="388348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457382" y="2661386"/>
            <a:ext cx="1502598" cy="392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211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7204363" cy="3403600"/>
          </a:xfrm>
        </p:spPr>
        <p:txBody>
          <a:bodyPr/>
          <a:lstStyle/>
          <a:p>
            <a:r>
              <a:rPr lang="ru-RU" dirty="0" smtClean="0"/>
              <a:t>      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дождь                идёт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8552" y="4107767"/>
            <a:ext cx="8034321" cy="1877325"/>
          </a:xfrm>
        </p:spPr>
        <p:txBody>
          <a:bodyPr>
            <a:normAutofit/>
          </a:bodyPr>
          <a:lstStyle/>
          <a:p>
            <a:r>
              <a:rPr lang="ru-RU" sz="4400" dirty="0" smtClean="0"/>
              <a:t>      </a:t>
            </a:r>
            <a:r>
              <a:rPr lang="ru-RU" sz="2800" dirty="0" smtClean="0"/>
              <a:t>(какой?)                                (где?)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   </a:t>
            </a: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</a:rPr>
              <a:t>сильный               на улице</a:t>
            </a:r>
            <a:endParaRPr lang="ru-RU" sz="4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Двойная стрелка влево/вправо 3"/>
          <p:cNvSpPr/>
          <p:nvPr/>
        </p:nvSpPr>
        <p:spPr>
          <a:xfrm>
            <a:off x="3696268" y="2168516"/>
            <a:ext cx="1761978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849262" y="2699330"/>
            <a:ext cx="127664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942001" y="2680858"/>
            <a:ext cx="8229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969710" y="2791514"/>
            <a:ext cx="8229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трелка вниз 22"/>
          <p:cNvSpPr/>
          <p:nvPr/>
        </p:nvSpPr>
        <p:spPr>
          <a:xfrm>
            <a:off x="2127780" y="2865404"/>
            <a:ext cx="363474" cy="15333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6135603" y="2913291"/>
            <a:ext cx="363474" cy="12942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806536" y="1334655"/>
            <a:ext cx="1330036" cy="68405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Что делает?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424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264696"/>
            <a:ext cx="6447501" cy="1913019"/>
          </a:xfrm>
        </p:spPr>
        <p:txBody>
          <a:bodyPr>
            <a:normAutofit/>
          </a:bodyPr>
          <a:lstStyle/>
          <a:p>
            <a:r>
              <a:rPr lang="ru-RU" dirty="0" smtClean="0"/>
              <a:t>      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На улице идет сильный дождь.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/>
              <a:t>                 </a:t>
            </a:r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ru-RU" sz="2700" dirty="0" smtClean="0">
                <a:solidFill>
                  <a:srgbClr val="FF0000"/>
                </a:solidFill>
              </a:rPr>
              <a:t>АЛГОРИТМ</a:t>
            </a:r>
            <a:endParaRPr lang="ru-RU" sz="27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08001" y="2177716"/>
            <a:ext cx="6447501" cy="46802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1.Находим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в предложении подлежащее и сказуемое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           (что?) дождь  (что делает?) идёт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endParaRPr lang="ru-RU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2.Находим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слова, которые связаны с подлежащим и показываем связь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               дождь (какой?) сильный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3.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Находим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слова, которые связаны со сказуемым и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  показываем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связь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                 </a:t>
            </a:r>
            <a:r>
              <a:rPr lang="ru-RU" sz="2400" b="1" dirty="0" smtClean="0">
                <a:solidFill>
                  <a:srgbClr val="FF0000"/>
                </a:solidFill>
              </a:rPr>
              <a:t>идёт (где?) на улице</a:t>
            </a:r>
            <a:endParaRPr lang="ru-RU" sz="2400" b="1" dirty="0">
              <a:solidFill>
                <a:srgbClr val="FF0000"/>
              </a:solidFill>
            </a:endParaRPr>
          </a:p>
          <a:p>
            <a:endParaRPr lang="ru-RU" sz="3200" dirty="0">
              <a:solidFill>
                <a:srgbClr val="FF000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5631114" y="1702407"/>
            <a:ext cx="965534" cy="12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862847" y="1646748"/>
            <a:ext cx="803989" cy="65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899793" y="1730116"/>
            <a:ext cx="7309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Выгнутая влево стрелка 20"/>
          <p:cNvSpPr/>
          <p:nvPr/>
        </p:nvSpPr>
        <p:spPr>
          <a:xfrm rot="5400000">
            <a:off x="4432604" y="58264"/>
            <a:ext cx="483327" cy="113698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Выгнутая влево стрелка 21"/>
          <p:cNvSpPr/>
          <p:nvPr/>
        </p:nvSpPr>
        <p:spPr>
          <a:xfrm rot="5400000">
            <a:off x="2117759" y="26956"/>
            <a:ext cx="483327" cy="119960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769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44332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63A537">
                    <a:lumMod val="50000"/>
                  </a:srgbClr>
                </a:solidFill>
              </a:rPr>
              <a:t/>
            </a:r>
            <a:br>
              <a:rPr lang="ru-RU" dirty="0" smtClean="0">
                <a:solidFill>
                  <a:srgbClr val="63A537">
                    <a:lumMod val="50000"/>
                  </a:srgbClr>
                </a:solidFill>
              </a:rPr>
            </a:br>
            <a:r>
              <a:rPr lang="ru-RU" sz="4000" dirty="0" smtClean="0">
                <a:solidFill>
                  <a:srgbClr val="63A537">
                    <a:lumMod val="50000"/>
                  </a:srgbClr>
                </a:solidFill>
              </a:rPr>
              <a:t>Берлоги</a:t>
            </a:r>
            <a:r>
              <a:rPr lang="ru-RU" sz="4000" dirty="0">
                <a:solidFill>
                  <a:srgbClr val="63A537">
                    <a:lumMod val="50000"/>
                  </a:srgbClr>
                </a:solidFill>
              </a:rPr>
              <a:t>, бурый, медведь, из, вылез.</a:t>
            </a:r>
            <a:br>
              <a:rPr lang="ru-RU" sz="4000" dirty="0">
                <a:solidFill>
                  <a:srgbClr val="63A537">
                    <a:lumMod val="50000"/>
                  </a:srgbClr>
                </a:solidFill>
              </a:rPr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500" dirty="0" smtClean="0">
                <a:solidFill>
                  <a:srgbClr val="63A537">
                    <a:lumMod val="50000"/>
                  </a:srgbClr>
                </a:solidFill>
                <a:ea typeface="+mj-ea"/>
                <a:cs typeface="+mj-cs"/>
              </a:rPr>
              <a:t> Составьте </a:t>
            </a:r>
            <a:r>
              <a:rPr lang="ru-RU" sz="2500" dirty="0">
                <a:solidFill>
                  <a:srgbClr val="63A537">
                    <a:lumMod val="50000"/>
                  </a:srgbClr>
                </a:solidFill>
                <a:ea typeface="+mj-ea"/>
                <a:cs typeface="+mj-cs"/>
              </a:rPr>
              <a:t>предложение. Докажите, что вы составили предложение.</a:t>
            </a:r>
            <a:br>
              <a:rPr lang="ru-RU" sz="2500" dirty="0">
                <a:solidFill>
                  <a:srgbClr val="63A537">
                    <a:lumMod val="50000"/>
                  </a:srgbClr>
                </a:solidFill>
                <a:ea typeface="+mj-ea"/>
                <a:cs typeface="+mj-cs"/>
              </a:rPr>
            </a:br>
            <a:r>
              <a:rPr lang="ru-RU" sz="2500" b="1" dirty="0" smtClean="0">
                <a:solidFill>
                  <a:srgbClr val="FF0000"/>
                </a:solidFill>
                <a:ea typeface="+mj-ea"/>
                <a:cs typeface="+mj-cs"/>
              </a:rPr>
              <a:t>1вариант. </a:t>
            </a:r>
            <a:r>
              <a:rPr lang="ru-RU" sz="2500" dirty="0" smtClean="0">
                <a:solidFill>
                  <a:srgbClr val="63A537">
                    <a:lumMod val="50000"/>
                  </a:srgbClr>
                </a:solidFill>
                <a:ea typeface="+mj-ea"/>
                <a:cs typeface="+mj-cs"/>
              </a:rPr>
              <a:t>Найдите </a:t>
            </a:r>
            <a:r>
              <a:rPr lang="ru-RU" sz="2500" dirty="0">
                <a:solidFill>
                  <a:srgbClr val="63A537">
                    <a:lumMod val="50000"/>
                  </a:srgbClr>
                </a:solidFill>
                <a:ea typeface="+mj-ea"/>
                <a:cs typeface="+mj-cs"/>
              </a:rPr>
              <a:t>грамматическую основу и </a:t>
            </a:r>
            <a:r>
              <a:rPr lang="ru-RU" sz="2500" dirty="0" smtClean="0">
                <a:solidFill>
                  <a:srgbClr val="63A537">
                    <a:lumMod val="50000"/>
                  </a:srgbClr>
                </a:solidFill>
                <a:ea typeface="+mj-ea"/>
                <a:cs typeface="+mj-cs"/>
              </a:rPr>
              <a:t>слова, которые связаны с подлежащим.</a:t>
            </a:r>
            <a:r>
              <a:rPr lang="ru-RU" sz="2500" dirty="0">
                <a:solidFill>
                  <a:srgbClr val="63A537">
                    <a:lumMod val="50000"/>
                  </a:srgbClr>
                </a:solidFill>
                <a:ea typeface="+mj-ea"/>
                <a:cs typeface="+mj-cs"/>
              </a:rPr>
              <a:t/>
            </a:r>
            <a:br>
              <a:rPr lang="ru-RU" sz="2500" dirty="0">
                <a:solidFill>
                  <a:srgbClr val="63A537">
                    <a:lumMod val="50000"/>
                  </a:srgbClr>
                </a:solidFill>
                <a:ea typeface="+mj-ea"/>
                <a:cs typeface="+mj-cs"/>
              </a:rPr>
            </a:br>
            <a:r>
              <a:rPr lang="ru-RU" sz="2500" b="1" dirty="0" smtClean="0">
                <a:solidFill>
                  <a:srgbClr val="FF0000"/>
                </a:solidFill>
                <a:ea typeface="+mj-ea"/>
                <a:cs typeface="+mj-cs"/>
              </a:rPr>
              <a:t>2вариант. </a:t>
            </a:r>
            <a:r>
              <a:rPr lang="ru-RU" sz="2500" dirty="0" smtClean="0">
                <a:solidFill>
                  <a:srgbClr val="63A537">
                    <a:lumMod val="50000"/>
                  </a:srgbClr>
                </a:solidFill>
                <a:ea typeface="+mj-ea"/>
                <a:cs typeface="+mj-cs"/>
              </a:rPr>
              <a:t>Найдите</a:t>
            </a:r>
            <a:r>
              <a:rPr lang="ru-RU" sz="2500" dirty="0" smtClean="0">
                <a:solidFill>
                  <a:srgbClr val="63A537">
                    <a:lumMod val="50000"/>
                  </a:srgbClr>
                </a:solidFill>
              </a:rPr>
              <a:t> </a:t>
            </a:r>
            <a:r>
              <a:rPr lang="ru-RU" sz="2500" dirty="0">
                <a:solidFill>
                  <a:srgbClr val="63A537">
                    <a:lumMod val="50000"/>
                  </a:srgbClr>
                </a:solidFill>
              </a:rPr>
              <a:t>грамматическую основу и</a:t>
            </a:r>
            <a:r>
              <a:rPr lang="ru-RU" sz="2500" dirty="0" smtClean="0">
                <a:solidFill>
                  <a:srgbClr val="63A537">
                    <a:lumMod val="50000"/>
                  </a:srgbClr>
                </a:solidFill>
                <a:ea typeface="+mj-ea"/>
                <a:cs typeface="+mj-cs"/>
              </a:rPr>
              <a:t> </a:t>
            </a:r>
            <a:r>
              <a:rPr lang="ru-RU" sz="2500" dirty="0">
                <a:solidFill>
                  <a:srgbClr val="63A537">
                    <a:lumMod val="50000"/>
                  </a:srgbClr>
                </a:solidFill>
                <a:ea typeface="+mj-ea"/>
                <a:cs typeface="+mj-cs"/>
              </a:rPr>
              <a:t>слова, которые связаны со сказуемым.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6888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400" y="1608715"/>
            <a:ext cx="8478981" cy="259546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Бурый медведь вылез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из берлоги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4382984" y="4268775"/>
            <a:ext cx="1048656" cy="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Выгнутая влево стрелка 28"/>
          <p:cNvSpPr/>
          <p:nvPr/>
        </p:nvSpPr>
        <p:spPr>
          <a:xfrm rot="5400000">
            <a:off x="1864959" y="2436391"/>
            <a:ext cx="565320" cy="17526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Выгнутая вправо стрелка 29"/>
          <p:cNvSpPr/>
          <p:nvPr/>
        </p:nvSpPr>
        <p:spPr>
          <a:xfrm rot="16200000">
            <a:off x="5789837" y="2502770"/>
            <a:ext cx="514363" cy="157843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068619" y="2237932"/>
            <a:ext cx="1426028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Откуда?</a:t>
            </a:r>
            <a:endParaRPr lang="ru-RU" sz="20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1482107" y="2365791"/>
            <a:ext cx="1295400" cy="4793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Какой?</a:t>
            </a:r>
            <a:endParaRPr lang="ru-RU" dirty="0"/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2387271" y="4176466"/>
            <a:ext cx="13498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V="1">
            <a:off x="4364512" y="4142037"/>
            <a:ext cx="1048656" cy="64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1822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1ряд</a:t>
            </a:r>
            <a:r>
              <a:rPr lang="ru-RU" sz="2800" b="1" dirty="0">
                <a:solidFill>
                  <a:srgbClr val="FF0000"/>
                </a:solidFill>
              </a:rPr>
              <a:t>: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Как?) … налетел (какой?) …ветер.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Слова для справок: быстро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осенний.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8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2ряд</a:t>
            </a:r>
            <a:r>
              <a:rPr lang="ru-RU" sz="2800" b="1" dirty="0">
                <a:solidFill>
                  <a:srgbClr val="FF0000"/>
                </a:solidFill>
              </a:rPr>
              <a:t>: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(Где ?)…закружились (какие?)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листья.</a:t>
            </a:r>
            <a:b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Слова для справок: в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саду,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сухие.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8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3 </a:t>
            </a:r>
            <a:r>
              <a:rPr lang="ru-RU" sz="2800" b="1" dirty="0">
                <a:solidFill>
                  <a:srgbClr val="FF0000"/>
                </a:solidFill>
              </a:rPr>
              <a:t>ряд: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(Когда?) … наступят (какие ?) дни.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Слова для справок: скоро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холодные.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8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br>
              <a:rPr lang="ru-RU" sz="2800" dirty="0">
                <a:solidFill>
                  <a:schemeClr val="accent2">
                    <a:lumMod val="50000"/>
                  </a:schemeClr>
                </a:solidFill>
              </a:rPr>
            </a:b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1056" y="5043055"/>
            <a:ext cx="6447501" cy="1570962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Вставить </a:t>
            </a:r>
            <a:r>
              <a:rPr lang="ru-RU" sz="2800" dirty="0">
                <a:solidFill>
                  <a:srgbClr val="002060"/>
                </a:solidFill>
              </a:rPr>
              <a:t>в предложения пропущенные </a:t>
            </a:r>
            <a:r>
              <a:rPr lang="ru-RU" sz="2800" dirty="0" smtClean="0">
                <a:solidFill>
                  <a:srgbClr val="002060"/>
                </a:solidFill>
              </a:rPr>
              <a:t>слова, почеркнуть подлежащее и сказуемое, </a:t>
            </a:r>
            <a:r>
              <a:rPr lang="ru-RU" sz="2800" dirty="0">
                <a:solidFill>
                  <a:srgbClr val="002060"/>
                </a:solidFill>
              </a:rPr>
              <a:t>установить связь между словами по алгоритму.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084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" y="577516"/>
            <a:ext cx="6441152" cy="305468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На поляне появились первые подснежники.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546768" y="3082665"/>
            <a:ext cx="6447502" cy="853992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1 </a:t>
            </a:r>
            <a:r>
              <a:rPr lang="ru-RU" sz="2800" b="1" dirty="0">
                <a:solidFill>
                  <a:srgbClr val="FF0000"/>
                </a:solidFill>
              </a:rPr>
              <a:t>ряд: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Быстро налетел осенний ветер.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8001" y="4476344"/>
            <a:ext cx="6447501" cy="1758119"/>
          </a:xfrm>
        </p:spPr>
        <p:txBody>
          <a:bodyPr>
            <a:normAutofit fontScale="47500" lnSpcReduction="20000"/>
          </a:bodyPr>
          <a:lstStyle/>
          <a:p>
            <a:r>
              <a:rPr lang="ru-RU" sz="5100" b="1" dirty="0" smtClean="0">
                <a:solidFill>
                  <a:srgbClr val="FF0000"/>
                </a:solidFill>
              </a:rPr>
              <a:t>2 </a:t>
            </a:r>
            <a:r>
              <a:rPr lang="ru-RU" sz="5100" b="1" dirty="0">
                <a:solidFill>
                  <a:srgbClr val="FF0000"/>
                </a:solidFill>
              </a:rPr>
              <a:t>ряд: </a:t>
            </a:r>
            <a:r>
              <a:rPr lang="ru-RU" sz="5100" b="1" dirty="0" smtClean="0">
                <a:solidFill>
                  <a:schemeClr val="accent2">
                    <a:lumMod val="50000"/>
                  </a:schemeClr>
                </a:solidFill>
              </a:rPr>
              <a:t>В саду закружились сухие листья.</a:t>
            </a:r>
          </a:p>
          <a:p>
            <a:endParaRPr lang="ru-RU" sz="51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5100" b="1" dirty="0" smtClean="0">
                <a:solidFill>
                  <a:srgbClr val="FF0000"/>
                </a:solidFill>
              </a:rPr>
              <a:t>3 ряд: </a:t>
            </a:r>
            <a:r>
              <a:rPr lang="ru-RU" sz="5100" b="1" dirty="0" smtClean="0">
                <a:solidFill>
                  <a:schemeClr val="accent2">
                    <a:lumMod val="50000"/>
                  </a:schemeClr>
                </a:solidFill>
              </a:rPr>
              <a:t>Скоро наступят холодные дни.</a:t>
            </a:r>
            <a:endParaRPr lang="ru-RU" sz="51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51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057401" y="2120900"/>
            <a:ext cx="126331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066425" y="2260177"/>
            <a:ext cx="1263315" cy="15156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511842" y="2120900"/>
            <a:ext cx="182278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Выгнутая влево стрелка 24"/>
          <p:cNvSpPr/>
          <p:nvPr/>
        </p:nvSpPr>
        <p:spPr>
          <a:xfrm rot="5400000">
            <a:off x="1642779" y="595947"/>
            <a:ext cx="606238" cy="164874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Выгнутая влево стрелка 27"/>
          <p:cNvSpPr/>
          <p:nvPr/>
        </p:nvSpPr>
        <p:spPr>
          <a:xfrm rot="5400000">
            <a:off x="4240370" y="660742"/>
            <a:ext cx="664032" cy="157012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461837" y="719737"/>
            <a:ext cx="1001629" cy="2995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Где?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4168942" y="719737"/>
            <a:ext cx="956510" cy="2995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Какие?</a:t>
            </a:r>
            <a:endParaRPr lang="ru-RU" dirty="0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2594308" y="3860298"/>
            <a:ext cx="965534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2594305" y="5847069"/>
            <a:ext cx="1193021" cy="323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 flipV="1">
            <a:off x="5546524" y="5945983"/>
            <a:ext cx="568850" cy="84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V="1">
            <a:off x="2689059" y="4861012"/>
            <a:ext cx="1723523" cy="66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2689059" y="5010214"/>
            <a:ext cx="1723523" cy="143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5657849" y="4867700"/>
            <a:ext cx="9150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H="1">
            <a:off x="4839636" y="3860297"/>
            <a:ext cx="66820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 flipV="1">
            <a:off x="2594307" y="3967999"/>
            <a:ext cx="965536" cy="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H="1" flipV="1">
            <a:off x="2594305" y="5945985"/>
            <a:ext cx="1193021" cy="419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Выгнутая влево стрелка 93"/>
          <p:cNvSpPr/>
          <p:nvPr/>
        </p:nvSpPr>
        <p:spPr>
          <a:xfrm rot="5400000">
            <a:off x="2159667" y="2619876"/>
            <a:ext cx="336884" cy="1497932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6" name="Выгнутая влево стрелка 95"/>
          <p:cNvSpPr/>
          <p:nvPr/>
        </p:nvSpPr>
        <p:spPr>
          <a:xfrm rot="5400000">
            <a:off x="2310480" y="3670052"/>
            <a:ext cx="314996" cy="148890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1" name="Выгнутая влево стрелка 100"/>
          <p:cNvSpPr/>
          <p:nvPr/>
        </p:nvSpPr>
        <p:spPr>
          <a:xfrm rot="5400000">
            <a:off x="5341985" y="3660579"/>
            <a:ext cx="409079" cy="141377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3" name="Выгнутая влево стрелка 102"/>
          <p:cNvSpPr/>
          <p:nvPr/>
        </p:nvSpPr>
        <p:spPr>
          <a:xfrm rot="5400000">
            <a:off x="2401089" y="4519266"/>
            <a:ext cx="386432" cy="176725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0" name="Выгнутая влево стрелка 109"/>
          <p:cNvSpPr/>
          <p:nvPr/>
        </p:nvSpPr>
        <p:spPr>
          <a:xfrm rot="5400000">
            <a:off x="4963815" y="4575263"/>
            <a:ext cx="394335" cy="166315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2057401" y="2850522"/>
            <a:ext cx="712871" cy="31853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Как?</a:t>
            </a:r>
            <a:endParaRPr lang="ru-RU" dirty="0"/>
          </a:p>
        </p:txBody>
      </p:sp>
      <p:sp>
        <p:nvSpPr>
          <p:cNvPr id="121" name="Прямоугольник 120"/>
          <p:cNvSpPr/>
          <p:nvPr/>
        </p:nvSpPr>
        <p:spPr>
          <a:xfrm>
            <a:off x="4350114" y="2856395"/>
            <a:ext cx="685800" cy="2806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Какой?</a:t>
            </a:r>
            <a:endParaRPr lang="ru-RU" dirty="0"/>
          </a:p>
        </p:txBody>
      </p:sp>
      <p:sp>
        <p:nvSpPr>
          <p:cNvPr id="122" name="Прямоугольник 121"/>
          <p:cNvSpPr/>
          <p:nvPr/>
        </p:nvSpPr>
        <p:spPr>
          <a:xfrm>
            <a:off x="2157763" y="4029663"/>
            <a:ext cx="712871" cy="268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Где?</a:t>
            </a:r>
            <a:endParaRPr lang="ru-RU" dirty="0"/>
          </a:p>
        </p:txBody>
      </p:sp>
      <p:sp>
        <p:nvSpPr>
          <p:cNvPr id="124" name="Прямоугольник 123"/>
          <p:cNvSpPr/>
          <p:nvPr/>
        </p:nvSpPr>
        <p:spPr>
          <a:xfrm>
            <a:off x="5125452" y="3924358"/>
            <a:ext cx="1068193" cy="2316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Какие?</a:t>
            </a:r>
            <a:endParaRPr lang="ru-RU" dirty="0"/>
          </a:p>
        </p:txBody>
      </p:sp>
      <p:sp>
        <p:nvSpPr>
          <p:cNvPr id="125" name="Прямоугольник 124"/>
          <p:cNvSpPr/>
          <p:nvPr/>
        </p:nvSpPr>
        <p:spPr>
          <a:xfrm>
            <a:off x="4860724" y="5000136"/>
            <a:ext cx="685800" cy="29574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Какие?</a:t>
            </a:r>
            <a:endParaRPr lang="ru-RU" dirty="0"/>
          </a:p>
        </p:txBody>
      </p:sp>
      <p:sp>
        <p:nvSpPr>
          <p:cNvPr id="126" name="Прямоугольник 125"/>
          <p:cNvSpPr/>
          <p:nvPr/>
        </p:nvSpPr>
        <p:spPr>
          <a:xfrm>
            <a:off x="2157764" y="5080346"/>
            <a:ext cx="781812" cy="2191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Когда?</a:t>
            </a:r>
            <a:endParaRPr lang="ru-RU" dirty="0"/>
          </a:p>
        </p:txBody>
      </p:sp>
      <p:sp>
        <p:nvSpPr>
          <p:cNvPr id="5" name="Выгнутая влево стрелка 4"/>
          <p:cNvSpPr/>
          <p:nvPr/>
        </p:nvSpPr>
        <p:spPr>
          <a:xfrm rot="5400000">
            <a:off x="4521737" y="2717002"/>
            <a:ext cx="368229" cy="127234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85" y="2516666"/>
            <a:ext cx="6408735" cy="43396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535" y="-209523"/>
            <a:ext cx="6408734" cy="303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274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1926</TotalTime>
  <Words>173</Words>
  <Application>Microsoft Office PowerPoint</Application>
  <PresentationFormat>Экран (4:3)</PresentationFormat>
  <Paragraphs>34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Эркер</vt:lpstr>
      <vt:lpstr>Слайд 1</vt:lpstr>
      <vt:lpstr>Тема: «Связь слов в предложении»</vt:lpstr>
      <vt:lpstr>сильный на  идёт дождь улице</vt:lpstr>
      <vt:lpstr>       дождь                идёт</vt:lpstr>
      <vt:lpstr>            На улице идет сильный дождь.                      АЛГОРИТМ</vt:lpstr>
      <vt:lpstr> Берлоги, бурый, медведь, из, вылез. </vt:lpstr>
      <vt:lpstr>Бурый медведь вылез из берлоги.</vt:lpstr>
      <vt:lpstr>   1ряд: (Как?) … налетел (какой?) …ветер.  Слова для справок: быстро, осенний.  2ряд: (Где ?)…закружились (какие?) листья. Слова для справок: в саду, сухие.  3 ряд: (Когда?) … наступят (какие ?) дни.  Слова для справок: скоро, холодные.   </vt:lpstr>
      <vt:lpstr>На поляне появились первые подснежники.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</dc:creator>
  <cp:lastModifiedBy>*</cp:lastModifiedBy>
  <cp:revision>44</cp:revision>
  <dcterms:created xsi:type="dcterms:W3CDTF">2018-09-16T03:29:09Z</dcterms:created>
  <dcterms:modified xsi:type="dcterms:W3CDTF">2023-11-30T13:22:10Z</dcterms:modified>
</cp:coreProperties>
</file>