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307" r:id="rId2"/>
    <p:sldId id="330" r:id="rId3"/>
    <p:sldId id="328" r:id="rId4"/>
    <p:sldId id="329" r:id="rId5"/>
    <p:sldId id="321" r:id="rId6"/>
    <p:sldId id="322" r:id="rId7"/>
    <p:sldId id="326" r:id="rId8"/>
    <p:sldId id="325" r:id="rId9"/>
    <p:sldId id="333" r:id="rId10"/>
    <p:sldId id="323" r:id="rId11"/>
    <p:sldId id="324" r:id="rId12"/>
    <p:sldId id="315" r:id="rId13"/>
    <p:sldId id="327" r:id="rId14"/>
    <p:sldId id="332" r:id="rId15"/>
    <p:sldId id="31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7" autoAdjust="0"/>
    <p:restoredTop sz="99822" autoAdjust="0"/>
  </p:normalViewPr>
  <p:slideViewPr>
    <p:cSldViewPr>
      <p:cViewPr>
        <p:scale>
          <a:sx n="60" d="100"/>
          <a:sy n="60" d="100"/>
        </p:scale>
        <p:origin x="-148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649C3-7FD7-4E61-AE66-8E5DD1E0B4AE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92463-C542-43F1-8049-DDBCDA5C8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082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92463-C542-43F1-8049-DDBCDA5C860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708920"/>
            <a:ext cx="6172200" cy="2016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/>
              <a:t>Формы и методы работы,  используемые для воспитания патриотизма у младших школьников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«Устино-Копьёвская СОШ»</a:t>
            </a:r>
          </a:p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Гаврилова Екатерина Владимировна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im0-tub-ru.yandex.net/i?id=6466d43577b5d94a0fa903c1d4919e6d&amp;n=33&amp;h=190&amp;w=3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76672"/>
            <a:ext cx="3434154" cy="18453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Письма и открытки солдатам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Виктор Корж\Desktop\Новая папка\IMG_20221221_1033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36" b="18225"/>
          <a:stretch/>
        </p:blipFill>
        <p:spPr bwMode="auto">
          <a:xfrm>
            <a:off x="1097033" y="908720"/>
            <a:ext cx="6605124" cy="3152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иктор Корж\Desktop\Новая папка\IMG_20230217_1232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10" t="20567" r="8260"/>
          <a:stretch/>
        </p:blipFill>
        <p:spPr bwMode="auto">
          <a:xfrm>
            <a:off x="4887479" y="3717032"/>
            <a:ext cx="40220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Виктор Корж\Desktop\Новая папка\IMG_20221221_102854 (1)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77" t="26339" r="23722" b="11602"/>
          <a:stretch/>
        </p:blipFill>
        <p:spPr bwMode="auto">
          <a:xfrm>
            <a:off x="199292" y="3683396"/>
            <a:ext cx="4607170" cy="302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9148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Акция «Открытка на банке»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Виктор Корж\Desktop\Новая папка\IMG_20230219_131153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947"/>
          <a:stretch/>
        </p:blipFill>
        <p:spPr bwMode="auto">
          <a:xfrm>
            <a:off x="323528" y="764704"/>
            <a:ext cx="6498166" cy="3414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ктор Корж\Desktop\Новая папка\IMG_20230219_1322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18" b="17427"/>
          <a:stretch/>
        </p:blipFill>
        <p:spPr bwMode="auto">
          <a:xfrm>
            <a:off x="2771800" y="3201896"/>
            <a:ext cx="6120680" cy="3564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0624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День Победы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ктор Корж\Desktop\Новая папка\IMG_20230509_1132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28" r="7955" b="6282"/>
          <a:stretch/>
        </p:blipFill>
        <p:spPr bwMode="auto">
          <a:xfrm>
            <a:off x="179512" y="980728"/>
            <a:ext cx="464622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тор Корж\Desktop\Новая папка\IMG_20230509_113348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62" t="25776" r="9678"/>
          <a:stretch/>
        </p:blipFill>
        <p:spPr bwMode="auto">
          <a:xfrm>
            <a:off x="4139952" y="3443276"/>
            <a:ext cx="4737829" cy="3315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«Орлята России»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sun9-4.userapi.com/impg/BTbTfkq9nldIffwH3cG2MIyIeQj3HAI_dc0Gkw/N66pqJId66c.jpg?size=2560x1922&amp;quality=95&amp;sign=672034dc8e9f5a3c4c07c090a12d5846&amp;type=album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t="17875"/>
          <a:stretch/>
        </p:blipFill>
        <p:spPr bwMode="auto">
          <a:xfrm>
            <a:off x="395536" y="1052736"/>
            <a:ext cx="4825538" cy="2973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https://sun9-37.userapi.com/impg/2Yl3XD3TFNhvjKivqEs4HFQKiLCbFeXl4XaTeQ/yGMvudZ8sWo.jpg?size=2560x1922&amp;quality=95&amp;sign=5a9e32f21ac99ef7cabe386e59566b02&amp;type=album"/>
          <p:cNvPicPr>
            <a:picLocks noChangeAspect="1" noChangeArrowheads="1"/>
          </p:cNvPicPr>
          <p:nvPr/>
        </p:nvPicPr>
        <p:blipFill rotWithShape="1">
          <a:blip r:embed="rId3" cstate="print"/>
          <a:srcRect t="14149" b="19148"/>
          <a:stretch/>
        </p:blipFill>
        <p:spPr bwMode="auto">
          <a:xfrm>
            <a:off x="2627313" y="3645024"/>
            <a:ext cx="6043612" cy="3025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41807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«Достояние Республики»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проект ДР\Подбельская Наст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13467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проект ДР\Сапрыгин Саша.jpg"/>
          <p:cNvPicPr>
            <a:picLocks noChangeAspect="1" noChangeArrowheads="1"/>
          </p:cNvPicPr>
          <p:nvPr/>
        </p:nvPicPr>
        <p:blipFill>
          <a:blip r:embed="rId3" cstate="print"/>
          <a:srcRect r="5099"/>
          <a:stretch>
            <a:fillRect/>
          </a:stretch>
        </p:blipFill>
        <p:spPr bwMode="auto">
          <a:xfrm>
            <a:off x="4788024" y="3933056"/>
            <a:ext cx="3641132" cy="2746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Desktop\проект ДР\Еремеева Да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3941005" cy="2657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User\Downloads\4XfNmP0gB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908720"/>
            <a:ext cx="4138642" cy="2956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41807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00240"/>
            <a:ext cx="7429551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755576" y="487705"/>
            <a:ext cx="763284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400" dirty="0">
                <a:latin typeface="Verdana" pitchFamily="34" charset="0"/>
              </a:rPr>
              <a:t>Актуальность формирования чувства патриотизма в младшем школьном возрасте нашла свое отражение и в содержании ФГОС начального общего образования. </a:t>
            </a:r>
            <a:endParaRPr lang="ru-RU" sz="2400" dirty="0" smtClean="0">
              <a:latin typeface="Verdana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2400" dirty="0" smtClean="0">
                <a:latin typeface="Verdana" pitchFamily="34" charset="0"/>
              </a:rPr>
              <a:t>В </a:t>
            </a:r>
            <a:r>
              <a:rPr lang="ru-RU" sz="2400" dirty="0">
                <a:latin typeface="Verdana" pitchFamily="34" charset="0"/>
              </a:rPr>
              <a:t>нем указывается, что портрет выпускника начальной школы </a:t>
            </a:r>
            <a:r>
              <a:rPr lang="ru-RU" sz="2400" dirty="0" smtClean="0">
                <a:latin typeface="Verdana" pitchFamily="34" charset="0"/>
              </a:rPr>
              <a:t>включает </a:t>
            </a:r>
            <a:r>
              <a:rPr lang="ru-RU" sz="2400" dirty="0">
                <a:latin typeface="Verdana" pitchFamily="34" charset="0"/>
              </a:rPr>
              <a:t>в себя такие личностные характеристики:</a:t>
            </a:r>
          </a:p>
          <a:p>
            <a:pPr algn="just" eaLnBrk="0" hangingPunct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Verdana" pitchFamily="34" charset="0"/>
              </a:rPr>
              <a:t> любовь к своему народу, краю и Родине;</a:t>
            </a:r>
            <a:endParaRPr lang="ru-RU" sz="2400" dirty="0">
              <a:latin typeface="Verdana" pitchFamily="34" charset="0"/>
            </a:endParaRPr>
          </a:p>
          <a:p>
            <a:pPr algn="just" eaLnBrk="0" hangingPunct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Verdana" pitchFamily="34" charset="0"/>
              </a:rPr>
              <a:t> уважение и принятие ценности семьи и общества;</a:t>
            </a:r>
            <a:endParaRPr lang="ru-RU" sz="2400" dirty="0">
              <a:latin typeface="Verdana" pitchFamily="34" charset="0"/>
            </a:endParaRPr>
          </a:p>
          <a:p>
            <a:pPr eaLnBrk="0" hangingPunct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Verdana" pitchFamily="34" charset="0"/>
              </a:rPr>
              <a:t> любознательность, активность, 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заинтересованность </a:t>
            </a:r>
            <a:r>
              <a:rPr lang="ru-RU" sz="2400" dirty="0">
                <a:solidFill>
                  <a:srgbClr val="000000"/>
                </a:solidFill>
                <a:latin typeface="Verdana" pitchFamily="34" charset="0"/>
              </a:rPr>
              <a:t>в познании 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мира.</a:t>
            </a:r>
            <a:endParaRPr lang="ru-RU" sz="2400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60648"/>
            <a:ext cx="7467600" cy="562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Литературное чтение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Users\User\Downloads\IMG_20230828_1258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323" t="22749" r="6086" b="25538"/>
          <a:stretch>
            <a:fillRect/>
          </a:stretch>
        </p:blipFill>
        <p:spPr bwMode="auto">
          <a:xfrm>
            <a:off x="2771800" y="980728"/>
            <a:ext cx="338437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ownloads\IMG_20230828_125637.jpg"/>
          <p:cNvPicPr>
            <a:picLocks noChangeAspect="1" noChangeArrowheads="1"/>
          </p:cNvPicPr>
          <p:nvPr/>
        </p:nvPicPr>
        <p:blipFill>
          <a:blip r:embed="rId3" cstate="print"/>
          <a:srcRect l="11215" t="10514" r="15885" b="11679"/>
          <a:stretch>
            <a:fillRect/>
          </a:stretch>
        </p:blipFill>
        <p:spPr bwMode="auto">
          <a:xfrm>
            <a:off x="899592" y="3789040"/>
            <a:ext cx="2016224" cy="2869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ownloads\IMG_20230828_125710.jpg"/>
          <p:cNvPicPr>
            <a:picLocks noChangeAspect="1" noChangeArrowheads="1"/>
          </p:cNvPicPr>
          <p:nvPr/>
        </p:nvPicPr>
        <p:blipFill>
          <a:blip r:embed="rId4" cstate="print"/>
          <a:srcRect l="11456" t="8592" r="5486" b="7634"/>
          <a:stretch>
            <a:fillRect/>
          </a:stretch>
        </p:blipFill>
        <p:spPr bwMode="auto">
          <a:xfrm>
            <a:off x="5868144" y="3789040"/>
            <a:ext cx="208823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ownloads\IMG_20230828_125646.jpg"/>
          <p:cNvPicPr>
            <a:picLocks noChangeAspect="1" noChangeArrowheads="1"/>
          </p:cNvPicPr>
          <p:nvPr/>
        </p:nvPicPr>
        <p:blipFill>
          <a:blip r:embed="rId5" cstate="print"/>
          <a:srcRect l="9783" t="9783" r="11953" b="4616"/>
          <a:stretch>
            <a:fillRect/>
          </a:stretch>
        </p:blipFill>
        <p:spPr bwMode="auto">
          <a:xfrm>
            <a:off x="251520" y="692696"/>
            <a:ext cx="2088232" cy="3045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User\Downloads\IMG_20230828_125755.jpg"/>
          <p:cNvPicPr>
            <a:picLocks noChangeAspect="1" noChangeArrowheads="1"/>
          </p:cNvPicPr>
          <p:nvPr/>
        </p:nvPicPr>
        <p:blipFill>
          <a:blip r:embed="rId6" cstate="print"/>
          <a:srcRect l="7171" t="18723" r="12149" b="4781"/>
          <a:stretch>
            <a:fillRect/>
          </a:stretch>
        </p:blipFill>
        <p:spPr bwMode="auto">
          <a:xfrm rot="5400000">
            <a:off x="6026210" y="1110694"/>
            <a:ext cx="2893823" cy="2057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User\Downloads\IMG_20230828_125602.jpg"/>
          <p:cNvPicPr>
            <a:picLocks noChangeAspect="1" noChangeArrowheads="1"/>
          </p:cNvPicPr>
          <p:nvPr/>
        </p:nvPicPr>
        <p:blipFill>
          <a:blip r:embed="rId7" cstate="print"/>
          <a:srcRect l="3792" t="11376" r="15774" b="6580"/>
          <a:stretch>
            <a:fillRect/>
          </a:stretch>
        </p:blipFill>
        <p:spPr bwMode="auto">
          <a:xfrm>
            <a:off x="3275856" y="3645024"/>
            <a:ext cx="2160240" cy="29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732d94ad5bf8ce94a056d4f98f3a597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5045086" cy="33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7467600" cy="562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Окружающий мир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1" name="Picture 3" descr="C:\Users\User\Desktop\895ea5dd5f775959e2798cbe9b1c4455c6.jpg"/>
          <p:cNvPicPr>
            <a:picLocks noChangeAspect="1" noChangeArrowheads="1"/>
          </p:cNvPicPr>
          <p:nvPr/>
        </p:nvPicPr>
        <p:blipFill>
          <a:blip r:embed="rId3" cstate="print"/>
          <a:srcRect t="3120" r="2262" b="8329"/>
          <a:stretch>
            <a:fillRect/>
          </a:stretch>
        </p:blipFill>
        <p:spPr bwMode="auto">
          <a:xfrm>
            <a:off x="3707904" y="3140968"/>
            <a:ext cx="5183321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«Моя семья»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иктор Корж\Desktop\Новая папка\IMG_20230210_1552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24" t="11506" r="11853" b="7580"/>
          <a:stretch/>
        </p:blipFill>
        <p:spPr bwMode="auto">
          <a:xfrm>
            <a:off x="467544" y="1052735"/>
            <a:ext cx="7416824" cy="5776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8418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Составление семейного древа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иктор Корж\Desktop\Новая папка\IMG_20230210_121136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61" t="14312" r="15843" b="295"/>
          <a:stretch/>
        </p:blipFill>
        <p:spPr bwMode="auto">
          <a:xfrm>
            <a:off x="251520" y="848348"/>
            <a:ext cx="2563979" cy="4841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иктор Корж\Desktop\Новая папка\IMG_20230210_1203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18" t="17648" r="25374" b="18686"/>
          <a:stretch/>
        </p:blipFill>
        <p:spPr bwMode="auto">
          <a:xfrm>
            <a:off x="3227149" y="1412776"/>
            <a:ext cx="2532185" cy="4572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иктор Корж\Desktop\Новая папка\IMG_20230210_1147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34" t="20547" r="20587"/>
          <a:stretch/>
        </p:blipFill>
        <p:spPr bwMode="auto">
          <a:xfrm>
            <a:off x="6156176" y="2348880"/>
            <a:ext cx="2497015" cy="4352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81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Разговор о важном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03232" cy="115212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Темы занятий приурочены  к государственным праздникам, знаменательным датам, традиционным праздникам,  годовщинам со дня рождения известных людей – ученых, писателей, государственных деятелей и деятелей культуры:</a:t>
            </a:r>
          </a:p>
          <a:p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57200" y="2204864"/>
            <a:ext cx="3657600" cy="4572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День  знаний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Наша страна – Россия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165- лет со дня  рождения К.Э.  Циолковского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 разные, мы вместе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Символы России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День Героев Отечества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День Конституции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День снятия  блокады Ленинграда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160 лет со дня  рождения К.С. Станиславского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4355976" y="2202450"/>
            <a:ext cx="3657600" cy="4572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Российской науки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Россия и мир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воссоединения Крыма с Россией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космонавтики. Мы – первые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Память о геноциде советского народа нацистами и их пособниками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Победы. Бессмертный полк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Россия – страна возможностей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1740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Классные часы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Виктор Корж\Desktop\Новая папка\IMG_20221208_112149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16824" cy="5562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1341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Общешкольные дела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wnloads\IMG_20230221_1607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3884"/>
          <a:stretch>
            <a:fillRect/>
          </a:stretch>
        </p:blipFill>
        <p:spPr bwMode="auto">
          <a:xfrm>
            <a:off x="323528" y="908720"/>
            <a:ext cx="5418047" cy="3499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ownloads\IMG_20230316_130225.jpg"/>
          <p:cNvPicPr>
            <a:picLocks noChangeAspect="1" noChangeArrowheads="1"/>
          </p:cNvPicPr>
          <p:nvPr/>
        </p:nvPicPr>
        <p:blipFill>
          <a:blip r:embed="rId3" cstate="print"/>
          <a:srcRect t="8559" b="10983"/>
          <a:stretch>
            <a:fillRect/>
          </a:stretch>
        </p:blipFill>
        <p:spPr bwMode="auto">
          <a:xfrm>
            <a:off x="3131840" y="3212976"/>
            <a:ext cx="5608507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41341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1246</TotalTime>
  <Words>112</Words>
  <Application>Microsoft Office PowerPoint</Application>
  <PresentationFormat>Экран (4:3)</PresentationFormat>
  <Paragraphs>43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Формы и методы работы,  используемые для воспитания патриотизма у младших школьников</vt:lpstr>
      <vt:lpstr>Слайд 2</vt:lpstr>
      <vt:lpstr>Слайд 3</vt:lpstr>
      <vt:lpstr>Слайд 4</vt:lpstr>
      <vt:lpstr>Проект «Моя семья»</vt:lpstr>
      <vt:lpstr>Составление семейного древа</vt:lpstr>
      <vt:lpstr>Разговор о важном</vt:lpstr>
      <vt:lpstr>Классные часы</vt:lpstr>
      <vt:lpstr>Общешкольные дела</vt:lpstr>
      <vt:lpstr>Письма и открытки солдатам</vt:lpstr>
      <vt:lpstr>Акция «Открытка на банке»</vt:lpstr>
      <vt:lpstr>День Победы</vt:lpstr>
      <vt:lpstr>Проект «Орлята России»</vt:lpstr>
      <vt:lpstr>Проект «Достояние Республики»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*</cp:lastModifiedBy>
  <cp:revision>60</cp:revision>
  <dcterms:created xsi:type="dcterms:W3CDTF">2015-12-15T17:01:34Z</dcterms:created>
  <dcterms:modified xsi:type="dcterms:W3CDTF">2023-08-28T08:11:46Z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414779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