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71" r:id="rId3"/>
    <p:sldId id="274" r:id="rId4"/>
    <p:sldId id="272" r:id="rId5"/>
    <p:sldId id="278" r:id="rId6"/>
    <p:sldId id="258" r:id="rId7"/>
    <p:sldId id="261" r:id="rId8"/>
    <p:sldId id="26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84" y="-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743B6C-82D4-4569-B3D4-3E6E6719D222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6CD666-EC8F-4F81-A510-ACCCA1A7DD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39020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49BFA65-93BA-4FB3-B781-E809E470C96D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DF0F34C-7329-442A-AA81-3D5156918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BFA65-93BA-4FB3-B781-E809E470C96D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F34C-7329-442A-AA81-3D5156918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BFA65-93BA-4FB3-B781-E809E470C96D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F34C-7329-442A-AA81-3D5156918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49BFA65-93BA-4FB3-B781-E809E470C96D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DF0F34C-7329-442A-AA81-3D5156918B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49BFA65-93BA-4FB3-B781-E809E470C96D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DF0F34C-7329-442A-AA81-3D5156918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BFA65-93BA-4FB3-B781-E809E470C96D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F34C-7329-442A-AA81-3D5156918B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BFA65-93BA-4FB3-B781-E809E470C96D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F34C-7329-442A-AA81-3D5156918B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49BFA65-93BA-4FB3-B781-E809E470C96D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DF0F34C-7329-442A-AA81-3D5156918B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BFA65-93BA-4FB3-B781-E809E470C96D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0F34C-7329-442A-AA81-3D5156918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49BFA65-93BA-4FB3-B781-E809E470C96D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DF0F34C-7329-442A-AA81-3D5156918B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49BFA65-93BA-4FB3-B781-E809E470C96D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DF0F34C-7329-442A-AA81-3D5156918B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49BFA65-93BA-4FB3-B781-E809E470C96D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DF0F34C-7329-442A-AA81-3D5156918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img-fotki.yandex.ru/get/4522/111874181.89/0_910cf_558dbe80_XL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gif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5-2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85786" y="1000108"/>
            <a:ext cx="7786742" cy="5000660"/>
          </a:xfrm>
          <a:prstGeom prst="rect">
            <a:avLst/>
          </a:prstGeom>
          <a:noFill/>
        </p:spPr>
        <p:txBody>
          <a:bodyPr wrap="square" rtlCol="0">
            <a:prstTxWarp prst="textDeflate">
              <a:avLst/>
            </a:prstTxWarp>
            <a:spAutoFit/>
          </a:bodyPr>
          <a:lstStyle/>
          <a:p>
            <a:pPr algn="ctr"/>
            <a:r>
              <a:rPr lang="ru-RU" sz="6600" b="1" i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Состав слова. </a:t>
            </a:r>
            <a:endParaRPr lang="ru-RU" sz="6600" b="1" i="1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6" name="Рисунок 5" descr="кар карыч 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1363186" flipH="1">
            <a:off x="42404" y="4765027"/>
            <a:ext cx="2173717" cy="202056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5-2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61488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Найдите однокоренные слова: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596" y="3143248"/>
            <a:ext cx="4286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Садовник посадил 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00562" y="3143248"/>
            <a:ext cx="2928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волшебный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43768" y="3143248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сад.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57224" y="4643446"/>
            <a:ext cx="55721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Какие слова называются однокоренными?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 descr="5-2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763493"/>
          </a:xfrm>
          <a:prstGeom prst="rect">
            <a:avLst/>
          </a:prstGeom>
        </p:spPr>
      </p:pic>
      <p:sp>
        <p:nvSpPr>
          <p:cNvPr id="11268" name="Rectangle 1"/>
          <p:cNvSpPr>
            <a:spLocks noChangeArrowheads="1"/>
          </p:cNvSpPr>
          <p:nvPr/>
        </p:nvSpPr>
        <p:spPr bwMode="auto">
          <a:xfrm>
            <a:off x="609600" y="838200"/>
            <a:ext cx="8143875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tabLst>
                <a:tab pos="5940425" algn="ctr"/>
              </a:tabLst>
            </a:pPr>
            <a:r>
              <a:rPr lang="ru-RU" sz="4800" i="1" dirty="0">
                <a:ea typeface="Calibri" pitchFamily="34" charset="0"/>
                <a:cs typeface="Times New Roman" pitchFamily="18" charset="0"/>
              </a:rPr>
              <a:t>Чеснок.</a:t>
            </a:r>
            <a:endParaRPr lang="ru-RU" sz="4800" dirty="0">
              <a:ea typeface="Calibri" pitchFamily="34" charset="0"/>
              <a:cs typeface="Times New Roman" pitchFamily="18" charset="0"/>
            </a:endParaRPr>
          </a:p>
          <a:p>
            <a:pPr eaLnBrk="0" hangingPunct="0">
              <a:tabLst>
                <a:tab pos="5940425" algn="ctr"/>
              </a:tabLst>
            </a:pPr>
            <a:r>
              <a:rPr lang="ru-RU" sz="4800" i="1" dirty="0">
                <a:ea typeface="Calibri" pitchFamily="34" charset="0"/>
                <a:cs typeface="Times New Roman" pitchFamily="18" charset="0"/>
              </a:rPr>
              <a:t>       В </a:t>
            </a:r>
            <a:r>
              <a:rPr lang="ru-RU" sz="4800" i="1" dirty="0" smtClean="0">
                <a:ea typeface="Calibri" pitchFamily="34" charset="0"/>
                <a:cs typeface="Times New Roman" pitchFamily="18" charset="0"/>
              </a:rPr>
              <a:t>чеснок     много </a:t>
            </a:r>
            <a:r>
              <a:rPr lang="ru-RU" sz="4800" i="1" dirty="0">
                <a:ea typeface="Calibri" pitchFamily="34" charset="0"/>
                <a:cs typeface="Times New Roman" pitchFamily="18" charset="0"/>
              </a:rPr>
              <a:t>полезных веществ. Сок чеснок     </a:t>
            </a:r>
            <a:r>
              <a:rPr lang="ru-RU" sz="4800" i="1" dirty="0" smtClean="0">
                <a:ea typeface="Calibri" pitchFamily="34" charset="0"/>
                <a:cs typeface="Times New Roman" pitchFamily="18" charset="0"/>
              </a:rPr>
              <a:t> помогает </a:t>
            </a:r>
            <a:r>
              <a:rPr lang="ru-RU" sz="4800" i="1" dirty="0">
                <a:ea typeface="Calibri" pitchFamily="34" charset="0"/>
                <a:cs typeface="Times New Roman" pitchFamily="18" charset="0"/>
              </a:rPr>
              <a:t>залечивать раны. Раньше чеснок        </a:t>
            </a:r>
            <a:r>
              <a:rPr lang="ru-RU" sz="4800" i="1" dirty="0" smtClean="0">
                <a:ea typeface="Calibri" pitchFamily="34" charset="0"/>
                <a:cs typeface="Times New Roman" pitchFamily="18" charset="0"/>
              </a:rPr>
              <a:t> лечили </a:t>
            </a:r>
            <a:r>
              <a:rPr lang="ru-RU" sz="4800" i="1" dirty="0">
                <a:ea typeface="Calibri" pitchFamily="34" charset="0"/>
                <a:cs typeface="Times New Roman" pitchFamily="18" charset="0"/>
              </a:rPr>
              <a:t>кашель. Добрая слава у чеснок    </a:t>
            </a:r>
            <a:r>
              <a:rPr lang="ru-RU" sz="4800" i="1" dirty="0" smtClean="0">
                <a:ea typeface="Calibri" pitchFamily="34" charset="0"/>
                <a:cs typeface="Times New Roman" pitchFamily="18" charset="0"/>
              </a:rPr>
              <a:t>  !</a:t>
            </a:r>
            <a:endParaRPr lang="ru-RU" sz="4800" dirty="0"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28860" y="4643446"/>
            <a:ext cx="1066800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7620" y="1785926"/>
            <a:ext cx="6096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00298" y="3214686"/>
            <a:ext cx="71437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72264" y="5429264"/>
            <a:ext cx="71437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24744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Поставьте слово «чеснок» в нужной форме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2910" y="6143644"/>
            <a:ext cx="6215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Какая часть слова изменяется?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5-2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Запишите одним словом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5043494" cy="828668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Ягоды, сваренные в сиропе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58" y="2643182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Мастер по приготовлению пищи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86512" y="1571612"/>
            <a:ext cx="2500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Варенье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43702" y="2643182"/>
            <a:ext cx="2286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Повар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596" y="3643314"/>
            <a:ext cx="61436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Большая ложка для разлива пищи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72264" y="3643314"/>
            <a:ext cx="24288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Поварёшка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034" y="4643446"/>
            <a:ext cx="5357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Маленький вареный пирожок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43702" y="4643446"/>
            <a:ext cx="1785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Вареник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596" y="5715016"/>
            <a:ext cx="6858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Выделите корень в этих словах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олилиния 17"/>
          <p:cNvSpPr/>
          <p:nvPr/>
        </p:nvSpPr>
        <p:spPr>
          <a:xfrm>
            <a:off x="6357950" y="1428736"/>
            <a:ext cx="703384" cy="344658"/>
          </a:xfrm>
          <a:custGeom>
            <a:avLst/>
            <a:gdLst>
              <a:gd name="connsiteX0" fmla="*/ 0 w 703384"/>
              <a:gd name="connsiteY0" fmla="*/ 344658 h 344658"/>
              <a:gd name="connsiteX1" fmla="*/ 351692 w 703384"/>
              <a:gd name="connsiteY1" fmla="*/ 7034 h 344658"/>
              <a:gd name="connsiteX2" fmla="*/ 703384 w 703384"/>
              <a:gd name="connsiteY2" fmla="*/ 302455 h 344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3384" h="344658">
                <a:moveTo>
                  <a:pt x="0" y="344658"/>
                </a:moveTo>
                <a:cubicBezTo>
                  <a:pt x="117230" y="179363"/>
                  <a:pt x="234461" y="14068"/>
                  <a:pt x="351692" y="7034"/>
                </a:cubicBezTo>
                <a:cubicBezTo>
                  <a:pt x="468923" y="0"/>
                  <a:pt x="586153" y="151227"/>
                  <a:pt x="703384" y="302455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7215206" y="2500306"/>
            <a:ext cx="703384" cy="344658"/>
          </a:xfrm>
          <a:custGeom>
            <a:avLst/>
            <a:gdLst>
              <a:gd name="connsiteX0" fmla="*/ 0 w 703384"/>
              <a:gd name="connsiteY0" fmla="*/ 344658 h 344658"/>
              <a:gd name="connsiteX1" fmla="*/ 351692 w 703384"/>
              <a:gd name="connsiteY1" fmla="*/ 7034 h 344658"/>
              <a:gd name="connsiteX2" fmla="*/ 703384 w 703384"/>
              <a:gd name="connsiteY2" fmla="*/ 302455 h 344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3384" h="344658">
                <a:moveTo>
                  <a:pt x="0" y="344658"/>
                </a:moveTo>
                <a:cubicBezTo>
                  <a:pt x="117230" y="179363"/>
                  <a:pt x="234461" y="14068"/>
                  <a:pt x="351692" y="7034"/>
                </a:cubicBezTo>
                <a:cubicBezTo>
                  <a:pt x="468923" y="0"/>
                  <a:pt x="586153" y="151227"/>
                  <a:pt x="703384" y="302455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7215206" y="3500438"/>
            <a:ext cx="571504" cy="357190"/>
          </a:xfrm>
          <a:custGeom>
            <a:avLst/>
            <a:gdLst>
              <a:gd name="connsiteX0" fmla="*/ 0 w 703384"/>
              <a:gd name="connsiteY0" fmla="*/ 344658 h 344658"/>
              <a:gd name="connsiteX1" fmla="*/ 351692 w 703384"/>
              <a:gd name="connsiteY1" fmla="*/ 7034 h 344658"/>
              <a:gd name="connsiteX2" fmla="*/ 703384 w 703384"/>
              <a:gd name="connsiteY2" fmla="*/ 302455 h 344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3384" h="344658">
                <a:moveTo>
                  <a:pt x="0" y="344658"/>
                </a:moveTo>
                <a:cubicBezTo>
                  <a:pt x="117230" y="179363"/>
                  <a:pt x="234461" y="14068"/>
                  <a:pt x="351692" y="7034"/>
                </a:cubicBezTo>
                <a:cubicBezTo>
                  <a:pt x="468923" y="0"/>
                  <a:pt x="586153" y="151227"/>
                  <a:pt x="703384" y="302455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6715140" y="4500570"/>
            <a:ext cx="703384" cy="344658"/>
          </a:xfrm>
          <a:custGeom>
            <a:avLst/>
            <a:gdLst>
              <a:gd name="connsiteX0" fmla="*/ 0 w 703384"/>
              <a:gd name="connsiteY0" fmla="*/ 344658 h 344658"/>
              <a:gd name="connsiteX1" fmla="*/ 351692 w 703384"/>
              <a:gd name="connsiteY1" fmla="*/ 7034 h 344658"/>
              <a:gd name="connsiteX2" fmla="*/ 703384 w 703384"/>
              <a:gd name="connsiteY2" fmla="*/ 302455 h 344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3384" h="344658">
                <a:moveTo>
                  <a:pt x="0" y="344658"/>
                </a:moveTo>
                <a:cubicBezTo>
                  <a:pt x="117230" y="179363"/>
                  <a:pt x="234461" y="14068"/>
                  <a:pt x="351692" y="7034"/>
                </a:cubicBezTo>
                <a:cubicBezTo>
                  <a:pt x="468923" y="0"/>
                  <a:pt x="586153" y="151227"/>
                  <a:pt x="703384" y="302455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8" grpId="0" animBg="1"/>
      <p:bldP spid="19" grpId="0" animBg="1"/>
      <p:bldP spid="20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Рисунок 22" descr="5-2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4506"/>
            <a:ext cx="9144000" cy="676349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28650" y="3228975"/>
            <a:ext cx="1785938" cy="428625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FF0000"/>
                </a:solidFill>
              </a:rPr>
              <a:t>   </a:t>
            </a:r>
            <a:r>
              <a:rPr lang="ru-RU" b="1" dirty="0">
                <a:solidFill>
                  <a:srgbClr val="FF0000"/>
                </a:solidFill>
              </a:rPr>
              <a:t>ПРИСТАВКА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28650" y="3871913"/>
            <a:ext cx="1857375" cy="1071562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ДЛЯ ОБРАЗОВАНИЯ НОВЫХ </a:t>
            </a:r>
            <a:endParaRPr lang="ru-RU" dirty="0">
              <a:solidFill>
                <a:schemeClr val="tx1"/>
              </a:solidFill>
            </a:endParaRPr>
          </a:p>
          <a:p>
            <a:pPr algn="ctr" eaLnBrk="0" hangingPunct="0">
              <a:defRPr/>
            </a:pPr>
            <a:r>
              <a:rPr lang="ru-RU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СЛОВ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486525" y="3871913"/>
            <a:ext cx="2143125" cy="1071562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ИЗМЕНЯЕМАЯ ЧАСТЬ </a:t>
            </a:r>
            <a:endParaRPr lang="ru-RU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ru-RU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ДЛЯ СВЯЗИ СЛОВ</a:t>
            </a:r>
            <a:endParaRPr lang="ru-RU">
              <a:solidFill>
                <a:schemeClr val="tx1"/>
              </a:solidFill>
            </a:endParaRPr>
          </a:p>
          <a:p>
            <a:pPr algn="ctr" eaLnBrk="0" hangingPunct="0">
              <a:defRPr/>
            </a:pPr>
            <a:r>
              <a:rPr lang="ru-RU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В ПРЕДЛОЖЕНИИ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00588" y="3871913"/>
            <a:ext cx="1643062" cy="1071562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ДЛЯ ОБРАЗОВАНИЯ НОВЫХ</a:t>
            </a:r>
            <a:endParaRPr lang="ru-RU" dirty="0">
              <a:solidFill>
                <a:schemeClr val="tx1"/>
              </a:solidFill>
            </a:endParaRPr>
          </a:p>
          <a:p>
            <a:pPr algn="ctr" eaLnBrk="0" hangingPunct="0">
              <a:defRPr/>
            </a:pPr>
            <a:r>
              <a:rPr lang="ru-RU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СЛОВ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771775" y="3228975"/>
            <a:ext cx="1714500" cy="428625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0000"/>
                </a:solidFill>
              </a:rPr>
              <a:t>КОРЕНЬ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772025" y="3228975"/>
            <a:ext cx="1500188" cy="428625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0000"/>
                </a:solidFill>
              </a:rPr>
              <a:t>СУФФИКС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557963" y="3228975"/>
            <a:ext cx="2071687" cy="428625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FF0000"/>
                </a:solidFill>
              </a:rPr>
              <a:t>      </a:t>
            </a:r>
            <a:r>
              <a:rPr lang="ru-RU" b="1" dirty="0">
                <a:solidFill>
                  <a:srgbClr val="FF0000"/>
                </a:solidFill>
              </a:rPr>
              <a:t>ОКОНЧАНИЕ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628900" y="3871913"/>
            <a:ext cx="1928813" cy="1071562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ОБЩАЯ ЧАСТЬ </a:t>
            </a:r>
            <a:endParaRPr lang="ru-RU" dirty="0">
              <a:solidFill>
                <a:schemeClr val="tx1"/>
              </a:solidFill>
            </a:endParaRPr>
          </a:p>
          <a:p>
            <a:pPr algn="ctr" eaLnBrk="0" hangingPunct="0">
              <a:defRPr/>
            </a:pPr>
            <a:r>
              <a:rPr lang="ru-RU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РОДСТВЕННЫХ СЛОВ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10800000" flipV="1">
            <a:off x="4572000" y="2514600"/>
            <a:ext cx="928688" cy="500063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5486400" y="2514600"/>
            <a:ext cx="857250" cy="500063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Дуга 15"/>
          <p:cNvSpPr/>
          <p:nvPr/>
        </p:nvSpPr>
        <p:spPr bwMode="black">
          <a:xfrm>
            <a:off x="2743200" y="2590800"/>
            <a:ext cx="1714500" cy="857250"/>
          </a:xfrm>
          <a:prstGeom prst="arc">
            <a:avLst>
              <a:gd name="adj1" fmla="val 10830796"/>
              <a:gd name="adj2" fmla="val 34983"/>
            </a:avLst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2060"/>
              </a:solidFill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rot="5400000">
            <a:off x="2184400" y="2844800"/>
            <a:ext cx="357188" cy="158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33400" y="2667000"/>
            <a:ext cx="1857375" cy="158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553200" y="3019425"/>
            <a:ext cx="2143125" cy="158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6339681" y="2804319"/>
            <a:ext cx="428625" cy="158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6553200" y="2590800"/>
            <a:ext cx="2143125" cy="158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 flipH="1" flipV="1">
            <a:off x="8482806" y="2804319"/>
            <a:ext cx="428625" cy="158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645" name="Picture 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40" y="357166"/>
            <a:ext cx="329565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5-2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4507"/>
            <a:ext cx="9144000" cy="666898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71538" y="285728"/>
            <a:ext cx="8072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Найдите однокоренные слова и назовите корень</a:t>
            </a:r>
            <a:endParaRPr lang="ru-RU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снеговик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91237" y="1071546"/>
            <a:ext cx="2952762" cy="3857652"/>
          </a:xfrm>
          <a:prstGeom prst="rect">
            <a:avLst/>
          </a:prstGeom>
        </p:spPr>
      </p:pic>
      <p:sp>
        <p:nvSpPr>
          <p:cNvPr id="7" name="Горизонтальный свиток 6"/>
          <p:cNvSpPr/>
          <p:nvPr/>
        </p:nvSpPr>
        <p:spPr>
          <a:xfrm>
            <a:off x="214282" y="5143512"/>
            <a:ext cx="3071802" cy="1428760"/>
          </a:xfrm>
          <a:prstGeom prst="horizontalScroll">
            <a:avLst>
              <a:gd name="adj" fmla="val 2500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>
            <a:prstTxWarp prst="textStop">
              <a:avLst/>
            </a:prstTxWarp>
          </a:bodyPr>
          <a:lstStyle/>
          <a:p>
            <a:pPr algn="ctr"/>
            <a:r>
              <a:rPr lang="ru-RU" sz="4000" b="1" i="1" dirty="0" smtClean="0">
                <a:solidFill>
                  <a:srgbClr val="0070C0"/>
                </a:solidFill>
              </a:rPr>
              <a:t>корень</a:t>
            </a:r>
            <a:endParaRPr lang="ru-RU" sz="4000" b="1" i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28992" y="5286388"/>
            <a:ext cx="40719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0070C0"/>
                </a:solidFill>
              </a:rPr>
              <a:t>- это общая часть родственных слов</a:t>
            </a:r>
            <a:endParaRPr lang="ru-RU" sz="2800" b="1" i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5786" y="1285860"/>
            <a:ext cx="52864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Проплясали по лугам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Снежные метели.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Воробьи снеговикам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Песню просвистели.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 заснеженной реки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снежном переулке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Звонко носятся снежинки,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Режут снег снегурки.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(С.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Погореловский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857224" y="2214554"/>
            <a:ext cx="142876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142976" y="3500438"/>
            <a:ext cx="1928826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214546" y="2643182"/>
            <a:ext cx="1714512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142976" y="3929066"/>
            <a:ext cx="1357322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214678" y="4357694"/>
            <a:ext cx="1500198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1857356" y="4786322"/>
            <a:ext cx="57150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2643174" y="4786322"/>
            <a:ext cx="1357322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85786" y="5214950"/>
            <a:ext cx="6786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Что называется корнем слова?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32" grpId="0"/>
      <p:bldP spid="3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5-2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4507"/>
            <a:ext cx="9144000" cy="666898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42910" y="142852"/>
            <a:ext cx="80724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C00000"/>
                </a:solidFill>
              </a:rPr>
              <a:t>Подберите как можно больше однокоренных слов (по вариантам), запишите их.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pic>
        <p:nvPicPr>
          <p:cNvPr id="5" name="i-main-pic" descr="Картинка 27 из 212249">
            <a:hlinkClick r:id="rId3" tgtFrame="&quot;_blank&quot;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2066" y="1785926"/>
            <a:ext cx="3000396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-main-pic" descr="Картинка 27 из 212249">
            <a:hlinkClick r:id="rId3" tgtFrame="&quot;_blank&quot;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48" y="1857364"/>
            <a:ext cx="3000396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214414" y="5786454"/>
            <a:ext cx="1428760" cy="789207"/>
          </a:xfrm>
          <a:prstGeom prst="rect">
            <a:avLst/>
          </a:prstGeom>
          <a:noFill/>
        </p:spPr>
        <p:txBody>
          <a:bodyPr wrap="square" rtlCol="0">
            <a:prstTxWarp prst="textTriangle">
              <a:avLst/>
            </a:prstTxWarp>
            <a:spAutoFit/>
          </a:bodyPr>
          <a:lstStyle/>
          <a:p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сад</a:t>
            </a:r>
            <a:endParaRPr lang="ru-RU" sz="36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43570" y="5929330"/>
            <a:ext cx="1500198" cy="646331"/>
          </a:xfrm>
          <a:prstGeom prst="rect">
            <a:avLst/>
          </a:prstGeom>
          <a:noFill/>
        </p:spPr>
        <p:txBody>
          <a:bodyPr wrap="square" rtlCol="0">
            <a:prstTxWarp prst="textTriangle">
              <a:avLst/>
            </a:prstTxWarp>
            <a:spAutoFit/>
          </a:bodyPr>
          <a:lstStyle/>
          <a:p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лес</a:t>
            </a:r>
            <a:endParaRPr lang="ru-RU" sz="36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1" name="Рисунок 10" descr="птичка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902865" flipH="1">
            <a:off x="7311700" y="1512918"/>
            <a:ext cx="1330582" cy="1209675"/>
          </a:xfrm>
          <a:prstGeom prst="rect">
            <a:avLst/>
          </a:prstGeom>
        </p:spPr>
      </p:pic>
      <p:pic>
        <p:nvPicPr>
          <p:cNvPr id="12" name="Рисунок 11" descr="птичка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21057285">
            <a:off x="2428860" y="1714488"/>
            <a:ext cx="1219200" cy="1209675"/>
          </a:xfrm>
          <a:prstGeom prst="rect">
            <a:avLst/>
          </a:prstGeom>
        </p:spPr>
      </p:pic>
      <p:pic>
        <p:nvPicPr>
          <p:cNvPr id="13" name="Рисунок 12" descr="птичка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20763166">
            <a:off x="357158" y="1643050"/>
            <a:ext cx="1219200" cy="120967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5-2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94507"/>
            <a:ext cx="9144000" cy="6668986"/>
          </a:xfrm>
          <a:prstGeom prst="rect">
            <a:avLst/>
          </a:prstGeom>
        </p:spPr>
      </p:pic>
      <p:pic>
        <p:nvPicPr>
          <p:cNvPr id="3" name="Рисунок 2" descr="совунья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flipH="1">
            <a:off x="214282" y="4143380"/>
            <a:ext cx="2500298" cy="2428892"/>
          </a:xfrm>
          <a:prstGeom prst="rect">
            <a:avLst/>
          </a:prstGeom>
        </p:spPr>
      </p:pic>
      <p:pic>
        <p:nvPicPr>
          <p:cNvPr id="4" name="Рисунок 3" descr="кар карыч 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804192">
            <a:off x="5680738" y="-102329"/>
            <a:ext cx="3163304" cy="295974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4282" y="500042"/>
            <a:ext cx="8715436" cy="5201424"/>
          </a:xfrm>
          <a:prstGeom prst="rect">
            <a:avLst/>
          </a:prstGeom>
          <a:noFill/>
        </p:spPr>
        <p:txBody>
          <a:bodyPr wrap="square" rtlCol="0">
            <a:prstTxWarp prst="textWave1">
              <a:avLst>
                <a:gd name="adj1" fmla="val 17603"/>
                <a:gd name="adj2" fmla="val 173"/>
              </a:avLst>
            </a:prstTxWarp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r>
              <a:rPr lang="ru-RU" sz="16600" b="1" i="1" dirty="0" smtClean="0">
                <a:solidFill>
                  <a:srgbClr val="C00000"/>
                </a:solidFill>
                <a:latin typeface="Monotype Corsiva" pitchFamily="66" charset="0"/>
              </a:rPr>
              <a:t>Молодцы!</a:t>
            </a:r>
            <a:endParaRPr lang="ru-RU" sz="16600" b="1" i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pic>
        <p:nvPicPr>
          <p:cNvPr id="6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6" cstate="print"/>
          <a:stretch>
            <a:fillRect/>
          </a:stretch>
        </p:blipFill>
        <p:spPr>
          <a:xfrm>
            <a:off x="8643966" y="6215082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645</TotalTime>
  <Words>175</Words>
  <Application>Microsoft Office PowerPoint</Application>
  <PresentationFormat>Экран (4:3)</PresentationFormat>
  <Paragraphs>51</Paragraphs>
  <Slides>8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Слайд 1</vt:lpstr>
      <vt:lpstr>Слайд 2</vt:lpstr>
      <vt:lpstr>Поставьте слово «чеснок» в нужной форме</vt:lpstr>
      <vt:lpstr>Запишите одним словом</vt:lpstr>
      <vt:lpstr>Слайд 5</vt:lpstr>
      <vt:lpstr>Слайд 6</vt:lpstr>
      <vt:lpstr>Слайд 7</vt:lpstr>
      <vt:lpstr>Слайд 8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*</cp:lastModifiedBy>
  <cp:revision>71</cp:revision>
  <dcterms:created xsi:type="dcterms:W3CDTF">2012-06-15T15:58:16Z</dcterms:created>
  <dcterms:modified xsi:type="dcterms:W3CDTF">2023-11-30T13:51:35Z</dcterms:modified>
</cp:coreProperties>
</file>