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1" r:id="rId3"/>
    <p:sldId id="274" r:id="rId4"/>
    <p:sldId id="272" r:id="rId5"/>
    <p:sldId id="278" r:id="rId6"/>
    <p:sldId id="258" r:id="rId7"/>
    <p:sldId id="261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43B6C-82D4-4569-B3D4-3E6E6719D22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CD666-EC8F-4F81-A510-ACCCA1A7D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902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9BFA65-93BA-4FB3-B781-E809E470C96D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9BFA65-93BA-4FB3-B781-E809E470C96D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9BFA65-93BA-4FB3-B781-E809E470C96D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9BFA65-93BA-4FB3-B781-E809E470C96D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FA65-93BA-4FB3-B781-E809E470C96D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9BFA65-93BA-4FB3-B781-E809E470C96D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9BFA65-93BA-4FB3-B781-E809E470C96D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9BFA65-93BA-4FB3-B781-E809E470C96D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F0F34C-7329-442A-AA81-3D5156918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4522/111874181.89/0_910cf_558dbe80_X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1000108"/>
            <a:ext cx="7786742" cy="5000660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6600" b="1" i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Состав слова. </a:t>
            </a:r>
            <a:endParaRPr lang="ru-RU" sz="6600" b="1" i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кар карыч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63186" flipH="1">
            <a:off x="42404" y="4765027"/>
            <a:ext cx="2173717" cy="20205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148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однокоренные слова: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143248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Садовник посадил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314324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волшебный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768" y="314324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сад.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4643446"/>
            <a:ext cx="5572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слова называются однокоренными?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5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63493"/>
          </a:xfrm>
          <a:prstGeom prst="rect">
            <a:avLst/>
          </a:prstGeom>
        </p:spPr>
      </p:pic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609600" y="838200"/>
            <a:ext cx="814387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940425" algn="ctr"/>
              </a:tabLst>
            </a:pPr>
            <a:r>
              <a:rPr lang="ru-RU" sz="4800" i="1" dirty="0">
                <a:ea typeface="Calibri" pitchFamily="34" charset="0"/>
                <a:cs typeface="Times New Roman" pitchFamily="18" charset="0"/>
              </a:rPr>
              <a:t>Чеснок.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5940425" algn="ctr"/>
              </a:tabLst>
            </a:pPr>
            <a:r>
              <a:rPr lang="ru-RU" sz="4800" i="1" dirty="0">
                <a:ea typeface="Calibri" pitchFamily="34" charset="0"/>
                <a:cs typeface="Times New Roman" pitchFamily="18" charset="0"/>
              </a:rPr>
              <a:t>       В </a:t>
            </a:r>
            <a:r>
              <a:rPr lang="ru-RU" sz="4800" i="1" dirty="0" smtClean="0">
                <a:ea typeface="Calibri" pitchFamily="34" charset="0"/>
                <a:cs typeface="Times New Roman" pitchFamily="18" charset="0"/>
              </a:rPr>
              <a:t>чеснок     много </a:t>
            </a:r>
            <a:r>
              <a:rPr lang="ru-RU" sz="4800" i="1" dirty="0">
                <a:ea typeface="Calibri" pitchFamily="34" charset="0"/>
                <a:cs typeface="Times New Roman" pitchFamily="18" charset="0"/>
              </a:rPr>
              <a:t>полезных веществ. Сок чеснок     </a:t>
            </a:r>
            <a:r>
              <a:rPr lang="ru-RU" sz="4800" i="1" dirty="0" smtClean="0">
                <a:ea typeface="Calibri" pitchFamily="34" charset="0"/>
                <a:cs typeface="Times New Roman" pitchFamily="18" charset="0"/>
              </a:rPr>
              <a:t> помогает </a:t>
            </a:r>
            <a:r>
              <a:rPr lang="ru-RU" sz="4800" i="1" dirty="0">
                <a:ea typeface="Calibri" pitchFamily="34" charset="0"/>
                <a:cs typeface="Times New Roman" pitchFamily="18" charset="0"/>
              </a:rPr>
              <a:t>залечивать раны. Раньше чеснок        </a:t>
            </a:r>
            <a:r>
              <a:rPr lang="ru-RU" sz="4800" i="1" dirty="0" smtClean="0">
                <a:ea typeface="Calibri" pitchFamily="34" charset="0"/>
                <a:cs typeface="Times New Roman" pitchFamily="18" charset="0"/>
              </a:rPr>
              <a:t> лечили </a:t>
            </a:r>
            <a:r>
              <a:rPr lang="ru-RU" sz="4800" i="1" dirty="0">
                <a:ea typeface="Calibri" pitchFamily="34" charset="0"/>
                <a:cs typeface="Times New Roman" pitchFamily="18" charset="0"/>
              </a:rPr>
              <a:t>кашель. Добрая слава у чеснок    </a:t>
            </a:r>
            <a:r>
              <a:rPr lang="ru-RU" sz="4800" i="1" dirty="0" smtClean="0">
                <a:ea typeface="Calibri" pitchFamily="34" charset="0"/>
                <a:cs typeface="Times New Roman" pitchFamily="18" charset="0"/>
              </a:rPr>
              <a:t>  !</a:t>
            </a:r>
            <a:endParaRPr lang="ru-RU" sz="48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643446"/>
            <a:ext cx="10668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1785926"/>
            <a:ext cx="609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214686"/>
            <a:ext cx="7143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5429264"/>
            <a:ext cx="7143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2474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Поставьте слово «чеснок» в нужной форме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10" y="6143644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Какая часть слова изменяется?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Запишите одним словом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5043494" cy="82866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Ягоды, сваренные в сиропе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643182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Мастер по приготовлению пищи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1571612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Варенье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3702" y="2643182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Повар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3643314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Большая ложка для разлива пищи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264" y="3643314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Поварёшка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4643446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Маленький вареный пирожок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43702" y="4643446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Вареник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5715016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Выделите корень в этих словах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6357950" y="1428736"/>
            <a:ext cx="703384" cy="344658"/>
          </a:xfrm>
          <a:custGeom>
            <a:avLst/>
            <a:gdLst>
              <a:gd name="connsiteX0" fmla="*/ 0 w 703384"/>
              <a:gd name="connsiteY0" fmla="*/ 344658 h 344658"/>
              <a:gd name="connsiteX1" fmla="*/ 351692 w 703384"/>
              <a:gd name="connsiteY1" fmla="*/ 7034 h 344658"/>
              <a:gd name="connsiteX2" fmla="*/ 703384 w 703384"/>
              <a:gd name="connsiteY2" fmla="*/ 302455 h 34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3384" h="344658">
                <a:moveTo>
                  <a:pt x="0" y="344658"/>
                </a:moveTo>
                <a:cubicBezTo>
                  <a:pt x="117230" y="179363"/>
                  <a:pt x="234461" y="14068"/>
                  <a:pt x="351692" y="7034"/>
                </a:cubicBezTo>
                <a:cubicBezTo>
                  <a:pt x="468923" y="0"/>
                  <a:pt x="586153" y="151227"/>
                  <a:pt x="703384" y="30245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7215206" y="2500306"/>
            <a:ext cx="703384" cy="344658"/>
          </a:xfrm>
          <a:custGeom>
            <a:avLst/>
            <a:gdLst>
              <a:gd name="connsiteX0" fmla="*/ 0 w 703384"/>
              <a:gd name="connsiteY0" fmla="*/ 344658 h 344658"/>
              <a:gd name="connsiteX1" fmla="*/ 351692 w 703384"/>
              <a:gd name="connsiteY1" fmla="*/ 7034 h 344658"/>
              <a:gd name="connsiteX2" fmla="*/ 703384 w 703384"/>
              <a:gd name="connsiteY2" fmla="*/ 302455 h 34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3384" h="344658">
                <a:moveTo>
                  <a:pt x="0" y="344658"/>
                </a:moveTo>
                <a:cubicBezTo>
                  <a:pt x="117230" y="179363"/>
                  <a:pt x="234461" y="14068"/>
                  <a:pt x="351692" y="7034"/>
                </a:cubicBezTo>
                <a:cubicBezTo>
                  <a:pt x="468923" y="0"/>
                  <a:pt x="586153" y="151227"/>
                  <a:pt x="703384" y="30245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7215206" y="3500438"/>
            <a:ext cx="571504" cy="357190"/>
          </a:xfrm>
          <a:custGeom>
            <a:avLst/>
            <a:gdLst>
              <a:gd name="connsiteX0" fmla="*/ 0 w 703384"/>
              <a:gd name="connsiteY0" fmla="*/ 344658 h 344658"/>
              <a:gd name="connsiteX1" fmla="*/ 351692 w 703384"/>
              <a:gd name="connsiteY1" fmla="*/ 7034 h 344658"/>
              <a:gd name="connsiteX2" fmla="*/ 703384 w 703384"/>
              <a:gd name="connsiteY2" fmla="*/ 302455 h 34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3384" h="344658">
                <a:moveTo>
                  <a:pt x="0" y="344658"/>
                </a:moveTo>
                <a:cubicBezTo>
                  <a:pt x="117230" y="179363"/>
                  <a:pt x="234461" y="14068"/>
                  <a:pt x="351692" y="7034"/>
                </a:cubicBezTo>
                <a:cubicBezTo>
                  <a:pt x="468923" y="0"/>
                  <a:pt x="586153" y="151227"/>
                  <a:pt x="703384" y="30245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6715140" y="4500570"/>
            <a:ext cx="703384" cy="344658"/>
          </a:xfrm>
          <a:custGeom>
            <a:avLst/>
            <a:gdLst>
              <a:gd name="connsiteX0" fmla="*/ 0 w 703384"/>
              <a:gd name="connsiteY0" fmla="*/ 344658 h 344658"/>
              <a:gd name="connsiteX1" fmla="*/ 351692 w 703384"/>
              <a:gd name="connsiteY1" fmla="*/ 7034 h 344658"/>
              <a:gd name="connsiteX2" fmla="*/ 703384 w 703384"/>
              <a:gd name="connsiteY2" fmla="*/ 302455 h 34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3384" h="344658">
                <a:moveTo>
                  <a:pt x="0" y="344658"/>
                </a:moveTo>
                <a:cubicBezTo>
                  <a:pt x="117230" y="179363"/>
                  <a:pt x="234461" y="14068"/>
                  <a:pt x="351692" y="7034"/>
                </a:cubicBezTo>
                <a:cubicBezTo>
                  <a:pt x="468923" y="0"/>
                  <a:pt x="586153" y="151227"/>
                  <a:pt x="703384" y="30245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5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4506"/>
            <a:ext cx="9144000" cy="676349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28650" y="3228975"/>
            <a:ext cx="1785938" cy="42862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   </a:t>
            </a:r>
            <a:r>
              <a:rPr lang="ru-RU" b="1" dirty="0">
                <a:solidFill>
                  <a:srgbClr val="FF0000"/>
                </a:solidFill>
              </a:rPr>
              <a:t>ПРИСТАВКА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8650" y="3871913"/>
            <a:ext cx="1857375" cy="107156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ДЛЯ ОБРАЗОВАНИЯ НОВЫХ </a:t>
            </a:r>
            <a:endParaRPr lang="ru-RU" dirty="0">
              <a:solidFill>
                <a:schemeClr val="tx1"/>
              </a:solidFill>
            </a:endParaRPr>
          </a:p>
          <a:p>
            <a:pPr algn="ctr" eaLnBrk="0" hangingPunct="0">
              <a:defRPr/>
            </a:pPr>
            <a:r>
              <a:rPr lang="ru-RU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СЛОВ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86525" y="3871913"/>
            <a:ext cx="2143125" cy="107156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ИЗМЕНЯЕМАЯ ЧАСТЬ </a:t>
            </a:r>
            <a:endParaRPr lang="ru-RU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ДЛЯ СВЯЗИ СЛОВ</a:t>
            </a:r>
            <a:endParaRPr lang="ru-RU">
              <a:solidFill>
                <a:schemeClr val="tx1"/>
              </a:solidFill>
            </a:endParaRPr>
          </a:p>
          <a:p>
            <a:pPr algn="ctr" eaLnBrk="0" hangingPunct="0">
              <a:defRPr/>
            </a:pPr>
            <a:r>
              <a:rPr lang="ru-RU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 ПРЕДЛОЖЕНИИ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0588" y="3871913"/>
            <a:ext cx="1643062" cy="107156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ДЛЯ ОБРАЗОВАНИЯ НОВЫХ</a:t>
            </a:r>
            <a:endParaRPr lang="ru-RU" dirty="0">
              <a:solidFill>
                <a:schemeClr val="tx1"/>
              </a:solidFill>
            </a:endParaRPr>
          </a:p>
          <a:p>
            <a:pPr algn="ctr" eaLnBrk="0" hangingPunct="0">
              <a:defRPr/>
            </a:pPr>
            <a:r>
              <a:rPr lang="ru-RU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СЛОВ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71775" y="3228975"/>
            <a:ext cx="1714500" cy="42862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КОРЕНЬ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72025" y="3228975"/>
            <a:ext cx="1500188" cy="42862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СУФФИКС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57963" y="3228975"/>
            <a:ext cx="2071687" cy="42862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      </a:t>
            </a:r>
            <a:r>
              <a:rPr lang="ru-RU" b="1" dirty="0">
                <a:solidFill>
                  <a:srgbClr val="FF0000"/>
                </a:solidFill>
              </a:rPr>
              <a:t>ОКОНЧАНИЕ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28900" y="3871913"/>
            <a:ext cx="1928813" cy="107156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ОБЩАЯ ЧАСТЬ </a:t>
            </a:r>
            <a:endParaRPr lang="ru-RU" dirty="0">
              <a:solidFill>
                <a:schemeClr val="tx1"/>
              </a:solidFill>
            </a:endParaRPr>
          </a:p>
          <a:p>
            <a:pPr algn="ctr" eaLnBrk="0" hangingPunct="0">
              <a:defRPr/>
            </a:pPr>
            <a:r>
              <a:rPr lang="ru-RU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РОДСТВЕННЫХ СЛОВ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4572000" y="2514600"/>
            <a:ext cx="928688" cy="5000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486400" y="2514600"/>
            <a:ext cx="857250" cy="5000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 bwMode="black">
          <a:xfrm>
            <a:off x="2743200" y="2590800"/>
            <a:ext cx="1714500" cy="857250"/>
          </a:xfrm>
          <a:prstGeom prst="arc">
            <a:avLst>
              <a:gd name="adj1" fmla="val 10830796"/>
              <a:gd name="adj2" fmla="val 34983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184400" y="2844800"/>
            <a:ext cx="357188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33400" y="2667000"/>
            <a:ext cx="1857375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553200" y="3019425"/>
            <a:ext cx="2143125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339681" y="2804319"/>
            <a:ext cx="428625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553200" y="2590800"/>
            <a:ext cx="2143125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8482806" y="2804319"/>
            <a:ext cx="428625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45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57166"/>
            <a:ext cx="32956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4507"/>
            <a:ext cx="9144000" cy="66689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538" y="285728"/>
            <a:ext cx="8072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Найдите однокоренные слова и назовите корень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снеговик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1237" y="1071546"/>
            <a:ext cx="2952762" cy="3857652"/>
          </a:xfrm>
          <a:prstGeom prst="rect">
            <a:avLst/>
          </a:prstGeom>
        </p:spPr>
      </p:pic>
      <p:sp>
        <p:nvSpPr>
          <p:cNvPr id="7" name="Горизонтальный свиток 6"/>
          <p:cNvSpPr/>
          <p:nvPr/>
        </p:nvSpPr>
        <p:spPr>
          <a:xfrm>
            <a:off x="214282" y="5143512"/>
            <a:ext cx="3071802" cy="1428760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корень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5286388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- это общая часть родственных слов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285860"/>
            <a:ext cx="52864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Проплясали по лугам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Снежные метели.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Воробьи снеговикам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Песню просвистели.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заснеженной реки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снежном переулке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Звонко носятся снежинки,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Режут снег снегурки.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(С.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Погореловский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57224" y="2214554"/>
            <a:ext cx="142876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142976" y="3500438"/>
            <a:ext cx="192882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214546" y="2643182"/>
            <a:ext cx="171451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42976" y="3929066"/>
            <a:ext cx="135732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214678" y="4357694"/>
            <a:ext cx="150019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857356" y="4786322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643174" y="4786322"/>
            <a:ext cx="135732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786" y="5214950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называется корнем слова?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32" grpId="0"/>
      <p:bldP spid="3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4507"/>
            <a:ext cx="9144000" cy="66689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142852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Подберите как можно больше однокоренных слов (по вариантам), запишите их.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5" name="i-main-pic" descr="Картинка 27 из 212249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785926"/>
            <a:ext cx="300039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27 из 212249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1857364"/>
            <a:ext cx="300039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14414" y="5786454"/>
            <a:ext cx="1428760" cy="789207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сад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5929330"/>
            <a:ext cx="1500198" cy="646331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лес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1" name="Рисунок 10" descr="пти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902865" flipH="1">
            <a:off x="7311700" y="1512918"/>
            <a:ext cx="1330582" cy="1209675"/>
          </a:xfrm>
          <a:prstGeom prst="rect">
            <a:avLst/>
          </a:prstGeom>
        </p:spPr>
      </p:pic>
      <p:pic>
        <p:nvPicPr>
          <p:cNvPr id="12" name="Рисунок 11" descr="пти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057285">
            <a:off x="2428860" y="1714488"/>
            <a:ext cx="1219200" cy="1209675"/>
          </a:xfrm>
          <a:prstGeom prst="rect">
            <a:avLst/>
          </a:prstGeom>
        </p:spPr>
      </p:pic>
      <p:pic>
        <p:nvPicPr>
          <p:cNvPr id="13" name="Рисунок 12" descr="птичк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763166">
            <a:off x="357158" y="1643050"/>
            <a:ext cx="1219200" cy="12096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4507"/>
            <a:ext cx="9144000" cy="6668986"/>
          </a:xfrm>
          <a:prstGeom prst="rect">
            <a:avLst/>
          </a:prstGeom>
        </p:spPr>
      </p:pic>
      <p:pic>
        <p:nvPicPr>
          <p:cNvPr id="3" name="Рисунок 2" descr="совунья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14282" y="4143380"/>
            <a:ext cx="2500298" cy="2428892"/>
          </a:xfrm>
          <a:prstGeom prst="rect">
            <a:avLst/>
          </a:prstGeom>
        </p:spPr>
      </p:pic>
      <p:pic>
        <p:nvPicPr>
          <p:cNvPr id="4" name="Рисунок 3" descr="кар карыч 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804192">
            <a:off x="5680738" y="-102329"/>
            <a:ext cx="3163304" cy="29597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500042"/>
            <a:ext cx="8715436" cy="5201424"/>
          </a:xfrm>
          <a:prstGeom prst="rect">
            <a:avLst/>
          </a:prstGeom>
          <a:noFill/>
        </p:spPr>
        <p:txBody>
          <a:bodyPr wrap="square" rtlCol="0">
            <a:prstTxWarp prst="textWave1">
              <a:avLst>
                <a:gd name="adj1" fmla="val 17603"/>
                <a:gd name="adj2" fmla="val 173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16600" b="1" i="1" dirty="0" smtClean="0">
                <a:solidFill>
                  <a:srgbClr val="C00000"/>
                </a:solidFill>
                <a:latin typeface="Monotype Corsiva" pitchFamily="66" charset="0"/>
              </a:rPr>
              <a:t>Молодцы!</a:t>
            </a:r>
            <a:endParaRPr lang="ru-RU" sz="166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6" cstate="print"/>
          <a:stretch>
            <a:fillRect/>
          </a:stretch>
        </p:blipFill>
        <p:spPr>
          <a:xfrm>
            <a:off x="8643966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645</TotalTime>
  <Words>175</Words>
  <Application>Microsoft Office PowerPoint</Application>
  <PresentationFormat>Экран (4:3)</PresentationFormat>
  <Paragraphs>51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Слайд 2</vt:lpstr>
      <vt:lpstr>Поставьте слово «чеснок» в нужной форме</vt:lpstr>
      <vt:lpstr>Запишите одним словом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*</cp:lastModifiedBy>
  <cp:revision>71</cp:revision>
  <dcterms:created xsi:type="dcterms:W3CDTF">2012-06-15T15:58:16Z</dcterms:created>
  <dcterms:modified xsi:type="dcterms:W3CDTF">2023-11-30T13:51:35Z</dcterms:modified>
</cp:coreProperties>
</file>