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86" r:id="rId10"/>
    <p:sldId id="287" r:id="rId11"/>
    <p:sldId id="289" r:id="rId12"/>
    <p:sldId id="290" r:id="rId13"/>
    <p:sldId id="288" r:id="rId14"/>
    <p:sldId id="278" r:id="rId15"/>
    <p:sldId id="280" r:id="rId16"/>
    <p:sldId id="267" r:id="rId17"/>
    <p:sldId id="268" r:id="rId18"/>
    <p:sldId id="282" r:id="rId19"/>
    <p:sldId id="281" r:id="rId20"/>
    <p:sldId id="274" r:id="rId21"/>
    <p:sldId id="275" r:id="rId22"/>
    <p:sldId id="279" r:id="rId23"/>
    <p:sldId id="283" r:id="rId24"/>
    <p:sldId id="284" r:id="rId25"/>
    <p:sldId id="285" r:id="rId26"/>
    <p:sldId id="272" r:id="rId27"/>
    <p:sldId id="276" r:id="rId28"/>
    <p:sldId id="27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0" y="0"/>
            <a:ext cx="9178925" cy="6924675"/>
            <a:chOff x="-20" y="0"/>
            <a:chExt cx="5782" cy="4362"/>
          </a:xfrm>
        </p:grpSpPr>
        <p:sp>
          <p:nvSpPr>
            <p:cNvPr id="5" name="Rectangle 3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" name="Picture 6" descr="Astonbnr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2"/>
                </a:cxn>
                <a:cxn ang="0">
                  <a:pos x="27" y="23"/>
                </a:cxn>
                <a:cxn ang="0">
                  <a:pos x="36" y="35"/>
                </a:cxn>
                <a:cxn ang="0">
                  <a:pos x="47" y="45"/>
                </a:cxn>
                <a:cxn ang="0">
                  <a:pos x="56" y="66"/>
                </a:cxn>
                <a:cxn ang="0">
                  <a:pos x="63" y="80"/>
                </a:cxn>
                <a:cxn ang="0">
                  <a:pos x="65" y="86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1" y="27"/>
                </a:cxn>
                <a:cxn ang="0">
                  <a:pos x="52" y="57"/>
                </a:cxn>
                <a:cxn ang="0">
                  <a:pos x="46" y="72"/>
                </a:cxn>
                <a:cxn ang="0">
                  <a:pos x="33" y="63"/>
                </a:cxn>
                <a:cxn ang="0">
                  <a:pos x="25" y="51"/>
                </a:cxn>
                <a:cxn ang="0">
                  <a:pos x="10" y="39"/>
                </a:cxn>
                <a:cxn ang="0">
                  <a:pos x="4" y="77"/>
                </a:cxn>
                <a:cxn ang="0">
                  <a:pos x="1" y="84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44600" y="1247775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2620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70046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294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07596-2885-4E02-A102-DC51716B2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22338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CB3C1-45DD-4B63-B73D-3CD0D3C59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42732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F6C6F-9BF0-411C-8509-65FCAAC4A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6862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AA656-93BE-495A-90D7-196B63A72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80757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CCED-9F1B-4F96-9626-F8123E40B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14096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1449-F02C-48F0-98E6-C5CDBA8D0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10880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6234F-F7DE-4829-A35B-31C227D6F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84831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90317-DA8C-4AFB-A349-D7BA02CB7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0425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46A8-EDC5-4121-8252-B962F8EE8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52497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ED69-C775-45A6-A5AD-A8D9256CD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35688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87034-6091-4C4A-A64A-F2B5400F0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54868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69113"/>
            <a:chOff x="0" y="0"/>
            <a:chExt cx="5760" cy="4327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058" name="Picture 4" descr="Astonbnr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6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8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9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DFD4D0C-6390-4849-9C7F-BF6F0CD1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117600" y="268288"/>
            <a:ext cx="8026400" cy="746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752600" y="1752600"/>
          <a:ext cx="5487988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Точечный рисунок" r:id="rId3" imgW="7621064" imgH="5942857" progId="Paint.Picture">
                  <p:embed/>
                </p:oleObj>
              </mc:Choice>
              <mc:Fallback>
                <p:oleObj name="Точечный рисунок" r:id="rId3" imgW="7621064" imgH="594285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5487988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362200" y="731838"/>
            <a:ext cx="55578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5400" b="1" i="1">
                <a:latin typeface="Blackadder ITC" pitchFamily="82" charset="0"/>
              </a:rPr>
              <a:t>В  гостях   у  осени</a:t>
            </a:r>
          </a:p>
        </p:txBody>
      </p:sp>
      <p:pic>
        <p:nvPicPr>
          <p:cNvPr id="1029" name="Picture 9" descr="bird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0" descr="bird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bird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268413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643063" y="857250"/>
            <a:ext cx="421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Поглядите, поглядите –</a:t>
            </a:r>
          </a:p>
          <a:p>
            <a:pPr eaLnBrk="1" hangingPunct="1"/>
            <a:r>
              <a:rPr lang="ru-RU" b="1"/>
              <a:t>Потянулись с неба нити!</a:t>
            </a:r>
          </a:p>
          <a:p>
            <a:pPr eaLnBrk="1" hangingPunct="1"/>
            <a:r>
              <a:rPr lang="ru-RU" b="1"/>
              <a:t>Что за тоненькая нить –</a:t>
            </a:r>
          </a:p>
          <a:p>
            <a:pPr eaLnBrk="1" hangingPunct="1"/>
            <a:r>
              <a:rPr lang="ru-RU" b="1"/>
              <a:t>Землю с небом хочет сшить?</a:t>
            </a:r>
          </a:p>
        </p:txBody>
      </p:sp>
      <p:pic>
        <p:nvPicPr>
          <p:cNvPr id="36871" name="Picture 7" descr="дожд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28875"/>
            <a:ext cx="64087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143750" y="59690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дождик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1455738" y="785813"/>
            <a:ext cx="71739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/>
              <a:t>       </a:t>
            </a:r>
            <a:r>
              <a:rPr lang="ru-RU" b="1"/>
              <a:t>Это явление неживой природы, при котором</a:t>
            </a:r>
          </a:p>
          <a:p>
            <a:pPr eaLnBrk="1" hangingPunct="1"/>
            <a:r>
              <a:rPr lang="ru-RU" b="1"/>
              <a:t> температура воздуха понижается ниже 0 в тёплое</a:t>
            </a:r>
          </a:p>
          <a:p>
            <a:pPr eaLnBrk="1" hangingPunct="1"/>
            <a:r>
              <a:rPr lang="ru-RU" b="1"/>
              <a:t> время года. Верная примета этого явления – лёд </a:t>
            </a:r>
          </a:p>
          <a:p>
            <a:pPr eaLnBrk="1" hangingPunct="1"/>
            <a:r>
              <a:rPr lang="ru-RU" b="1"/>
              <a:t> лужах. Чаще всего оно бывает осенью и весной.</a:t>
            </a:r>
          </a:p>
        </p:txBody>
      </p:sp>
      <p:pic>
        <p:nvPicPr>
          <p:cNvPr id="38924" name="Picture 12" descr="apr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98763"/>
            <a:ext cx="475297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5200650" y="6329363"/>
            <a:ext cx="161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заморозки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643063" y="857250"/>
            <a:ext cx="67643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Это явление природы бывает только осенью. </a:t>
            </a:r>
          </a:p>
          <a:p>
            <a:pPr eaLnBrk="1" hangingPunct="1"/>
            <a:r>
              <a:rPr lang="ru-RU" b="1"/>
              <a:t>Деревья наряжаются в разноцветные уборы, а </a:t>
            </a:r>
          </a:p>
          <a:p>
            <a:pPr eaLnBrk="1" hangingPunct="1"/>
            <a:r>
              <a:rPr lang="ru-RU" b="1"/>
              <a:t>затем сбрасывают листву. Что это?</a:t>
            </a:r>
          </a:p>
        </p:txBody>
      </p:sp>
      <p:pic>
        <p:nvPicPr>
          <p:cNvPr id="39941" name="Picture 5" descr="клё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508625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308850" y="6237288"/>
            <a:ext cx="145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листопад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979613" y="5189538"/>
            <a:ext cx="37449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/>
              <a:t>Над тобою, надо мною</a:t>
            </a:r>
          </a:p>
          <a:p>
            <a:pPr eaLnBrk="1" hangingPunct="1"/>
            <a:r>
              <a:rPr lang="ru-RU"/>
              <a:t>Пролетел мешок с водою.</a:t>
            </a:r>
          </a:p>
          <a:p>
            <a:pPr eaLnBrk="1" hangingPunct="1"/>
            <a:r>
              <a:rPr lang="ru-RU"/>
              <a:t>Наскочил на дальний лес –</a:t>
            </a:r>
          </a:p>
          <a:p>
            <a:pPr eaLnBrk="1" hangingPunct="1"/>
            <a:r>
              <a:rPr lang="ru-RU"/>
              <a:t>Прохудился и исчез.</a:t>
            </a:r>
          </a:p>
        </p:txBody>
      </p:sp>
      <p:pic>
        <p:nvPicPr>
          <p:cNvPr id="37895" name="Picture 7" descr="click?url=http%3A%2F%2Fw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6408738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235825" y="566102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туча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108325" y="420688"/>
            <a:ext cx="176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 i="1"/>
              <a:t>Сентябрь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14438" y="928688"/>
            <a:ext cx="76025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                  В старину сентябрь именовали как</a:t>
            </a:r>
          </a:p>
          <a:p>
            <a:pPr eaLnBrk="1" hangingPunct="1"/>
            <a:r>
              <a:rPr lang="ru-RU" b="1" i="1" u="sng"/>
              <a:t>руен</a:t>
            </a:r>
            <a:r>
              <a:rPr lang="ru-RU" b="1"/>
              <a:t> – за жёлтый цвет господствующий в лесах,</a:t>
            </a:r>
          </a:p>
          <a:p>
            <a:pPr eaLnBrk="1" hangingPunct="1"/>
            <a:r>
              <a:rPr lang="ru-RU" b="1"/>
              <a:t>ревуном был наречён- за ветряную непогоду,</a:t>
            </a:r>
          </a:p>
          <a:p>
            <a:pPr eaLnBrk="1" hangingPunct="1"/>
            <a:r>
              <a:rPr lang="ru-RU" b="1"/>
              <a:t>ославлен </a:t>
            </a:r>
            <a:r>
              <a:rPr lang="ru-RU" b="1" i="1" u="sng"/>
              <a:t>хмурнем </a:t>
            </a:r>
            <a:r>
              <a:rPr lang="ru-RU" b="1"/>
              <a:t>– дни коротки, плотно тучи </a:t>
            </a:r>
          </a:p>
          <a:p>
            <a:pPr eaLnBrk="1" hangingPunct="1"/>
            <a:r>
              <a:rPr lang="ru-RU" b="1"/>
              <a:t>кроют небо, </a:t>
            </a:r>
            <a:r>
              <a:rPr lang="ru-RU" b="1" i="1" u="sng"/>
              <a:t>вереснем</a:t>
            </a:r>
            <a:r>
              <a:rPr lang="ru-RU" i="1"/>
              <a:t> </a:t>
            </a:r>
            <a:r>
              <a:rPr lang="ru-RU" b="1"/>
              <a:t>– месяцем первых инеев.</a:t>
            </a:r>
          </a:p>
        </p:txBody>
      </p:sp>
      <p:pic>
        <p:nvPicPr>
          <p:cNvPr id="16388" name="Picture 4" descr="DSCN6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2800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DSCN6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2798763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63688" y="857250"/>
            <a:ext cx="75803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Одна из первых примет осени – жёлтые пряди в</a:t>
            </a:r>
          </a:p>
          <a:p>
            <a:pPr eaLnBrk="1" hangingPunct="1"/>
            <a:r>
              <a:rPr lang="ru-RU" b="1"/>
              <a:t>листве.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46188" y="5305425"/>
            <a:ext cx="78978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Раньше всех начинает желтеть липа. </a:t>
            </a:r>
          </a:p>
          <a:p>
            <a:pPr eaLnBrk="1" hangingPunct="1"/>
            <a:r>
              <a:rPr lang="ru-RU" b="1"/>
              <a:t>По этому поводу и поговорка в народе сложена</a:t>
            </a:r>
          </a:p>
          <a:p>
            <a:pPr eaLnBrk="1" hangingPunct="1"/>
            <a:r>
              <a:rPr lang="ru-RU" b="1"/>
              <a:t>«Мигнула липа пёстрым листом – осень позвала».</a:t>
            </a:r>
          </a:p>
          <a:p>
            <a:pPr eaLnBrk="1" hangingPunct="1"/>
            <a:endParaRPr lang="ru-RU" b="1"/>
          </a:p>
        </p:txBody>
      </p:sp>
      <p:pic>
        <p:nvPicPr>
          <p:cNvPr id="17412" name="Picture 4" descr="DSCN6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85938"/>
            <a:ext cx="2741613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71688"/>
            <a:ext cx="411480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43063" y="785813"/>
            <a:ext cx="69262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         Сентябрь ещё называют месяцем синиц.</a:t>
            </a:r>
          </a:p>
          <a:p>
            <a:pPr eaLnBrk="1" hangingPunct="1"/>
            <a:r>
              <a:rPr lang="ru-RU" b="1"/>
              <a:t>В сентябре синица просит осень в гости.</a:t>
            </a:r>
          </a:p>
          <a:p>
            <a:pPr eaLnBrk="1" hangingPunct="1"/>
            <a:r>
              <a:rPr lang="ru-RU" b="1"/>
              <a:t> Холоден батюшка сентябрь, да кормить горазд.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71600" y="5105400"/>
            <a:ext cx="6969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      «Сентябрь птиц в дорогу торопит»- гласит</a:t>
            </a:r>
          </a:p>
          <a:p>
            <a:pPr eaLnBrk="1" hangingPunct="1"/>
            <a:r>
              <a:rPr lang="ru-RU" b="1"/>
              <a:t> пословица. Как ни хороша осенняя погода,</a:t>
            </a:r>
          </a:p>
          <a:p>
            <a:pPr eaLnBrk="1" hangingPunct="1"/>
            <a:r>
              <a:rPr lang="ru-RU" b="1"/>
              <a:t>как не сытен сентябрьский лес, а улетать надо –</a:t>
            </a:r>
          </a:p>
          <a:p>
            <a:pPr eaLnBrk="1" hangingPunct="1"/>
            <a:r>
              <a:rPr lang="ru-RU" b="1"/>
              <a:t>путь предстоит неблизкий.</a:t>
            </a:r>
          </a:p>
        </p:txBody>
      </p:sp>
      <p:pic>
        <p:nvPicPr>
          <p:cNvPr id="18436" name="Picture 4" descr="0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703513"/>
            <a:ext cx="17145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Отлёт пт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000250"/>
            <a:ext cx="57912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bird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797425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bird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076700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bird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4813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46225" y="928688"/>
            <a:ext cx="7597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          Ужи, змеи, лягушки прячутся под камни, </a:t>
            </a:r>
          </a:p>
          <a:p>
            <a:pPr eaLnBrk="1" hangingPunct="1"/>
            <a:r>
              <a:rPr lang="ru-RU" b="1"/>
              <a:t>корневища, пни, чтобы с наступлением холодов</a:t>
            </a:r>
          </a:p>
          <a:p>
            <a:pPr eaLnBrk="1" hangingPunct="1"/>
            <a:r>
              <a:rPr lang="ru-RU" b="1"/>
              <a:t>заснуть на всю зиму. Крот чистит подземные га-</a:t>
            </a:r>
          </a:p>
          <a:p>
            <a:pPr eaLnBrk="1" hangingPunct="1"/>
            <a:r>
              <a:rPr lang="ru-RU" b="1"/>
              <a:t>лереи, белка сушит грибы.</a:t>
            </a:r>
          </a:p>
        </p:txBody>
      </p:sp>
      <p:pic>
        <p:nvPicPr>
          <p:cNvPr id="19459" name="Picture 7" descr="уж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724150"/>
            <a:ext cx="53276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857375" y="857250"/>
            <a:ext cx="5880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Есть в осени первоначальной</a:t>
            </a:r>
          </a:p>
          <a:p>
            <a:pPr eaLnBrk="1" hangingPunct="1"/>
            <a:r>
              <a:rPr lang="ru-RU" b="1"/>
              <a:t>Короткая, но дивная пора-</a:t>
            </a:r>
          </a:p>
          <a:p>
            <a:pPr eaLnBrk="1" hangingPunct="1"/>
            <a:r>
              <a:rPr lang="ru-RU" b="1"/>
              <a:t>Весь день стоит как бы хрустальный</a:t>
            </a:r>
          </a:p>
          <a:p>
            <a:pPr eaLnBrk="1" hangingPunct="1"/>
            <a:r>
              <a:rPr lang="ru-RU" b="1"/>
              <a:t>И лучезарны вечера… -</a:t>
            </a:r>
          </a:p>
          <a:p>
            <a:pPr eaLnBrk="1" hangingPunct="1"/>
            <a:r>
              <a:rPr lang="ru-RU" b="1"/>
              <a:t>                                     Ф. Тютчев</a:t>
            </a:r>
          </a:p>
        </p:txBody>
      </p:sp>
      <p:pic>
        <p:nvPicPr>
          <p:cNvPr id="20483" name="Picture 3" descr="дерев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00188" y="785813"/>
            <a:ext cx="71675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     Появились золотые пряди на берёзах, багряно-</a:t>
            </a:r>
          </a:p>
          <a:p>
            <a:pPr eaLnBrk="1" hangingPunct="1"/>
            <a:r>
              <a:rPr lang="ru-RU" b="1"/>
              <a:t>красные  - на осинах, закружились в воздухе</a:t>
            </a:r>
          </a:p>
          <a:p>
            <a:pPr eaLnBrk="1" hangingPunct="1"/>
            <a:r>
              <a:rPr lang="ru-RU" b="1"/>
              <a:t> опадающие листья, словно не терпится деревь-</a:t>
            </a:r>
          </a:p>
          <a:p>
            <a:pPr eaLnBrk="1" hangingPunct="1"/>
            <a:r>
              <a:rPr lang="ru-RU" b="1"/>
              <a:t>ям и кустарникам пышное летнее убранство</a:t>
            </a:r>
          </a:p>
          <a:p>
            <a:pPr eaLnBrk="1" hangingPunct="1"/>
            <a:r>
              <a:rPr lang="ru-RU" b="1"/>
              <a:t> обронить. </a:t>
            </a:r>
          </a:p>
        </p:txBody>
      </p:sp>
      <p:pic>
        <p:nvPicPr>
          <p:cNvPr id="21507" name="Picture 3" descr="берёзк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643188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71625" y="1000125"/>
            <a:ext cx="71294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/>
              <a:t>                  </a:t>
            </a:r>
            <a:r>
              <a:rPr lang="ru-RU" i="1"/>
              <a:t>Старик годовик</a:t>
            </a:r>
          </a:p>
          <a:p>
            <a:pPr eaLnBrk="1" hangingPunct="1"/>
            <a:endParaRPr lang="ru-RU"/>
          </a:p>
          <a:p>
            <a:pPr eaLnBrk="1" hangingPunct="1"/>
            <a:r>
              <a:rPr lang="ru-RU" b="1"/>
              <a:t>Вышел старик – годовик.</a:t>
            </a:r>
          </a:p>
          <a:p>
            <a:pPr eaLnBrk="1" hangingPunct="1"/>
            <a:r>
              <a:rPr lang="ru-RU" b="1"/>
              <a:t>Стал махать рукавом и пускать птиц. Каждая </a:t>
            </a:r>
          </a:p>
          <a:p>
            <a:pPr eaLnBrk="1" hangingPunct="1"/>
            <a:r>
              <a:rPr lang="ru-RU" b="1"/>
              <a:t>птица со своим особым именем.</a:t>
            </a:r>
          </a:p>
          <a:p>
            <a:pPr eaLnBrk="1" hangingPunct="1"/>
            <a:r>
              <a:rPr lang="ru-RU" b="1"/>
              <a:t>Махнул старик-годовик</a:t>
            </a:r>
          </a:p>
          <a:p>
            <a:pPr eaLnBrk="1" hangingPunct="1"/>
            <a:r>
              <a:rPr lang="ru-RU" b="1"/>
              <a:t>первый раз –полетели </a:t>
            </a:r>
          </a:p>
          <a:p>
            <a:pPr eaLnBrk="1" hangingPunct="1"/>
            <a:r>
              <a:rPr lang="ru-RU" b="1"/>
              <a:t>первые три птицы.</a:t>
            </a:r>
          </a:p>
          <a:p>
            <a:pPr eaLnBrk="1" hangingPunct="1"/>
            <a:r>
              <a:rPr lang="ru-RU" b="1"/>
              <a:t>Повеял холод, мороз. </a:t>
            </a:r>
          </a:p>
        </p:txBody>
      </p:sp>
      <p:pic>
        <p:nvPicPr>
          <p:cNvPr id="4099" name="Picture 7" descr="9306306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438400"/>
            <a:ext cx="2919413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bird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bird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bird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71625" y="857250"/>
            <a:ext cx="396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3200" b="1" i="1"/>
              <a:t>                 Октябрь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36725" y="1282700"/>
            <a:ext cx="69977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                     </a:t>
            </a:r>
            <a:r>
              <a:rPr lang="ru-RU" sz="2800"/>
              <a:t>Пословицы</a:t>
            </a:r>
          </a:p>
          <a:p>
            <a:pPr eaLnBrk="1" hangingPunct="1"/>
            <a:r>
              <a:rPr lang="ru-RU" b="1"/>
              <a:t>     Октябрь – предзимье, первый суровый месяц</a:t>
            </a:r>
          </a:p>
          <a:p>
            <a:pPr eaLnBrk="1" hangingPunct="1"/>
            <a:r>
              <a:rPr lang="ru-RU" b="1"/>
              <a:t> осени. Октябрь – месяц близкой пороши.</a:t>
            </a:r>
          </a:p>
          <a:p>
            <a:pPr eaLnBrk="1" hangingPunct="1"/>
            <a:r>
              <a:rPr lang="ru-RU" b="1"/>
              <a:t>В октябре на одном часу и дождь и снег.</a:t>
            </a:r>
          </a:p>
        </p:txBody>
      </p:sp>
      <p:pic>
        <p:nvPicPr>
          <p:cNvPr id="22532" name="Picture 5" descr="19283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028950"/>
            <a:ext cx="5084763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835150" y="857250"/>
            <a:ext cx="73088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Таков октябрь: когда чем кроет землю – когда </a:t>
            </a:r>
          </a:p>
          <a:p>
            <a:pPr eaLnBrk="1" hangingPunct="1"/>
            <a:r>
              <a:rPr lang="ru-RU" b="1"/>
              <a:t>листком, когда снежком.</a:t>
            </a:r>
          </a:p>
          <a:p>
            <a:pPr eaLnBrk="1" hangingPunct="1"/>
            <a:r>
              <a:rPr lang="ru-RU" b="1"/>
              <a:t>А вот имена, которые дал октябрю русский </a:t>
            </a:r>
          </a:p>
          <a:p>
            <a:pPr eaLnBrk="1" hangingPunct="1"/>
            <a:r>
              <a:rPr lang="ru-RU" b="1"/>
              <a:t>народ :листобой, грязник, ветродуй, мокро-</a:t>
            </a:r>
          </a:p>
          <a:p>
            <a:pPr eaLnBrk="1" hangingPunct="1"/>
            <a:r>
              <a:rPr lang="ru-RU" b="1"/>
              <a:t>хвост и ещё хлебник – потому,что закрома</a:t>
            </a:r>
          </a:p>
          <a:p>
            <a:pPr eaLnBrk="1" hangingPunct="1"/>
            <a:r>
              <a:rPr lang="ru-RU" b="1"/>
              <a:t> полны, убраны все с поля.</a:t>
            </a:r>
          </a:p>
        </p:txBody>
      </p:sp>
      <p:pic>
        <p:nvPicPr>
          <p:cNvPr id="23555" name="Picture 3" descr="доро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279775"/>
            <a:ext cx="53530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47775" y="785813"/>
            <a:ext cx="789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Удивительная, неповторимая это пора –увядание.</a:t>
            </a:r>
          </a:p>
        </p:txBody>
      </p:sp>
      <p:pic>
        <p:nvPicPr>
          <p:cNvPr id="24579" name="Picture 3" descr="Безы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73914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85938" y="857250"/>
            <a:ext cx="4637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3200" b="1" i="1"/>
              <a:t>                          Ноябрь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00188" y="1357313"/>
            <a:ext cx="50514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Всё быстрее облетают клёны,</a:t>
            </a:r>
          </a:p>
          <a:p>
            <a:pPr eaLnBrk="1" hangingPunct="1"/>
            <a:r>
              <a:rPr lang="ru-RU" b="1"/>
              <a:t>Всё темнее низкий склон небес,</a:t>
            </a:r>
          </a:p>
          <a:p>
            <a:pPr eaLnBrk="1" hangingPunct="1"/>
            <a:r>
              <a:rPr lang="ru-RU" b="1"/>
              <a:t>Всё виднее, как пустеют кроны,</a:t>
            </a:r>
          </a:p>
          <a:p>
            <a:pPr eaLnBrk="1" hangingPunct="1"/>
            <a:r>
              <a:rPr lang="ru-RU" b="1"/>
              <a:t>Всё слышнее как темнеет лес,</a:t>
            </a:r>
          </a:p>
          <a:p>
            <a:pPr eaLnBrk="1" hangingPunct="1"/>
            <a:r>
              <a:rPr lang="ru-RU" b="1"/>
              <a:t>И всё чаще прячется во мгле,</a:t>
            </a:r>
          </a:p>
          <a:p>
            <a:pPr eaLnBrk="1" hangingPunct="1"/>
            <a:r>
              <a:rPr lang="ru-RU" b="1"/>
              <a:t>Солнце, охладевшее к земле…</a:t>
            </a:r>
          </a:p>
          <a:p>
            <a:pPr eaLnBrk="1" hangingPunct="1"/>
            <a:r>
              <a:rPr lang="ru-RU" b="1"/>
              <a:t>                     И.Мазнин</a:t>
            </a:r>
          </a:p>
        </p:txBody>
      </p:sp>
      <p:pic>
        <p:nvPicPr>
          <p:cNvPr id="25604" name="Picture 4" descr="заморо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86188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85875" y="1071563"/>
            <a:ext cx="71723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Давно отшумели стаи грачей и скворцов, других</a:t>
            </a:r>
          </a:p>
          <a:p>
            <a:pPr eaLnBrk="1" hangingPunct="1"/>
            <a:r>
              <a:rPr lang="ru-RU" b="1"/>
              <a:t> перелётных птиц. На смену прилетели гости с</a:t>
            </a:r>
          </a:p>
          <a:p>
            <a:pPr eaLnBrk="1" hangingPunct="1"/>
            <a:r>
              <a:rPr lang="ru-RU" b="1"/>
              <a:t>севера –красногрудые снегири, суетливые че-</a:t>
            </a:r>
          </a:p>
          <a:p>
            <a:pPr eaLnBrk="1" hangingPunct="1"/>
            <a:r>
              <a:rPr lang="ru-RU" b="1"/>
              <a:t>чётки, красавцы свиристели. Звери давно успели </a:t>
            </a:r>
          </a:p>
          <a:p>
            <a:pPr eaLnBrk="1" hangingPunct="1"/>
            <a:r>
              <a:rPr lang="ru-RU" b="1"/>
              <a:t>сменить свой наряд на тёплый, зимний.</a:t>
            </a:r>
          </a:p>
          <a:p>
            <a:pPr eaLnBrk="1" hangingPunct="1"/>
            <a:r>
              <a:rPr lang="ru-RU" b="1"/>
              <a:t>Осень уступила место зиме.</a:t>
            </a:r>
          </a:p>
          <a:p>
            <a:pPr eaLnBrk="1" hangingPunct="1"/>
            <a:endParaRPr lang="ru-RU" b="1"/>
          </a:p>
        </p:txBody>
      </p:sp>
      <p:pic>
        <p:nvPicPr>
          <p:cNvPr id="26627" name="Picture 3" descr="29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4290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свиристе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57625"/>
            <a:ext cx="23526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785938" y="857250"/>
            <a:ext cx="6473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Ноябрь – ворота зимы, месяц молодого ,</a:t>
            </a:r>
          </a:p>
          <a:p>
            <a:pPr eaLnBrk="1" hangingPunct="1"/>
            <a:r>
              <a:rPr lang="ru-RU" b="1"/>
              <a:t>звонкого льда</a:t>
            </a:r>
            <a:r>
              <a:rPr lang="ru-RU" b="1" i="1"/>
              <a:t>.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428875" y="1571625"/>
            <a:ext cx="557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Плачут по солнцу в ноябре оконца.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355725" y="2020888"/>
            <a:ext cx="7278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Ноябрь – сентябрёв внук, октябрёв сын, зиме </a:t>
            </a:r>
          </a:p>
          <a:p>
            <a:pPr eaLnBrk="1" hangingPunct="1"/>
            <a:r>
              <a:rPr lang="ru-RU" b="1"/>
              <a:t>родной батюшка.</a:t>
            </a:r>
          </a:p>
        </p:txBody>
      </p:sp>
      <p:pic>
        <p:nvPicPr>
          <p:cNvPr id="27653" name="Picture 6" descr="1356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51895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85875" y="1071563"/>
            <a:ext cx="43100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Ходит осень по дорожке,</a:t>
            </a:r>
          </a:p>
          <a:p>
            <a:pPr eaLnBrk="1" hangingPunct="1"/>
            <a:r>
              <a:rPr lang="ru-RU" b="1"/>
              <a:t>Промочила в лужах ножки.</a:t>
            </a:r>
          </a:p>
          <a:p>
            <a:pPr eaLnBrk="1" hangingPunct="1"/>
            <a:r>
              <a:rPr lang="ru-RU" b="1"/>
              <a:t>Льют дожди,</a:t>
            </a:r>
          </a:p>
          <a:p>
            <a:pPr eaLnBrk="1" hangingPunct="1"/>
            <a:r>
              <a:rPr lang="ru-RU" b="1"/>
              <a:t>И нет просвета.</a:t>
            </a:r>
          </a:p>
          <a:p>
            <a:pPr eaLnBrk="1" hangingPunct="1"/>
            <a:r>
              <a:rPr lang="ru-RU" b="1"/>
              <a:t>Затерялось где-то лето.</a:t>
            </a:r>
          </a:p>
          <a:p>
            <a:pPr eaLnBrk="1" hangingPunct="1"/>
            <a:endParaRPr lang="ru-RU" b="1"/>
          </a:p>
          <a:p>
            <a:pPr eaLnBrk="1" hangingPunct="1"/>
            <a:r>
              <a:rPr lang="ru-RU" b="1"/>
              <a:t>Ходит осень,</a:t>
            </a:r>
          </a:p>
          <a:p>
            <a:pPr eaLnBrk="1" hangingPunct="1"/>
            <a:r>
              <a:rPr lang="ru-RU" b="1"/>
              <a:t>Бродит осень.</a:t>
            </a:r>
          </a:p>
          <a:p>
            <a:pPr eaLnBrk="1" hangingPunct="1"/>
            <a:r>
              <a:rPr lang="ru-RU" b="1"/>
              <a:t>Ветер с клёна листья</a:t>
            </a:r>
          </a:p>
          <a:p>
            <a:pPr eaLnBrk="1" hangingPunct="1"/>
            <a:r>
              <a:rPr lang="ru-RU" b="1"/>
              <a:t>Сбросил.</a:t>
            </a:r>
          </a:p>
          <a:p>
            <a:pPr eaLnBrk="1" hangingPunct="1"/>
            <a:endParaRPr lang="ru-RU" b="1"/>
          </a:p>
          <a:p>
            <a:pPr eaLnBrk="1" hangingPunct="1"/>
            <a:r>
              <a:rPr lang="ru-RU" b="1"/>
              <a:t>Под ногами коврик новый,</a:t>
            </a:r>
          </a:p>
          <a:p>
            <a:pPr eaLnBrk="1" hangingPunct="1"/>
            <a:r>
              <a:rPr lang="ru-RU" b="1"/>
              <a:t>Жёлто-розовый-кленовый.</a:t>
            </a:r>
          </a:p>
        </p:txBody>
      </p:sp>
      <p:pic>
        <p:nvPicPr>
          <p:cNvPr id="28675" name="Picture 3" descr="дождь 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DSCN6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953000" y="4800600"/>
            <a:ext cx="39766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Поникли ивы у пруда,</a:t>
            </a:r>
          </a:p>
          <a:p>
            <a:pPr eaLnBrk="1" hangingPunct="1"/>
            <a:r>
              <a:rPr lang="ru-RU" b="1"/>
              <a:t>Осины задрожали,</a:t>
            </a:r>
          </a:p>
          <a:p>
            <a:pPr eaLnBrk="1" hangingPunct="1"/>
            <a:r>
              <a:rPr lang="ru-RU" b="1"/>
              <a:t>Дубы, огромные всегда,</a:t>
            </a:r>
          </a:p>
          <a:p>
            <a:pPr eaLnBrk="1" hangingPunct="1"/>
            <a:r>
              <a:rPr lang="ru-RU" b="1"/>
              <a:t>Как будто меньше стали.</a:t>
            </a:r>
          </a:p>
        </p:txBody>
      </p:sp>
      <p:pic>
        <p:nvPicPr>
          <p:cNvPr id="29699" name="Picture 3" descr="Безымян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85938" y="785813"/>
            <a:ext cx="4418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2800" b="1" i="1"/>
              <a:t>                         Пословицы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60525" y="1106488"/>
            <a:ext cx="567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Лето со снопами, осень с пирогами.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105150" y="1676400"/>
            <a:ext cx="603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Весной дождь растит, а осенью гноит.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295400" y="2286000"/>
            <a:ext cx="491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От осени к лету поворота нету.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108325" y="2782888"/>
            <a:ext cx="523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Весна и осень- на дню погод восемь.</a:t>
            </a:r>
          </a:p>
        </p:txBody>
      </p:sp>
      <p:pic>
        <p:nvPicPr>
          <p:cNvPr id="30727" name="Picture 7" descr="плохая по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bird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29000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19200" y="457200"/>
            <a:ext cx="75930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/>
          </a:p>
          <a:p>
            <a:pPr eaLnBrk="1" hangingPunct="1"/>
            <a:r>
              <a:rPr lang="ru-RU"/>
              <a:t> </a:t>
            </a:r>
            <a:r>
              <a:rPr lang="ru-RU" b="1"/>
              <a:t>Махнул старик – годовик второй раз и полетела</a:t>
            </a:r>
          </a:p>
          <a:p>
            <a:pPr eaLnBrk="1" hangingPunct="1"/>
            <a:r>
              <a:rPr lang="ru-RU" b="1"/>
              <a:t>вторая тройка. Снег стал таять, на полях</a:t>
            </a:r>
          </a:p>
          <a:p>
            <a:pPr eaLnBrk="1" hangingPunct="1"/>
            <a:r>
              <a:rPr lang="ru-RU" b="1"/>
              <a:t> показались цветы.</a:t>
            </a:r>
          </a:p>
        </p:txBody>
      </p:sp>
      <p:pic>
        <p:nvPicPr>
          <p:cNvPr id="5123" name="Picture 3" descr="DSCN4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9575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SCN48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bird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67000"/>
            <a:ext cx="14859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bird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14859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bird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14859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500188" y="1000125"/>
            <a:ext cx="7419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Махнул старик годовик ещё раз - и полетела</a:t>
            </a:r>
          </a:p>
          <a:p>
            <a:pPr eaLnBrk="1" hangingPunct="1"/>
            <a:r>
              <a:rPr lang="ru-RU" b="1"/>
              <a:t> третья тройка. Стало жарко, душно, знойно.</a:t>
            </a:r>
          </a:p>
          <a:p>
            <a:pPr eaLnBrk="1" hangingPunct="1"/>
            <a:r>
              <a:rPr lang="ru-RU" b="1"/>
              <a:t>                                        Мужики стали жать рожь.</a:t>
            </a:r>
          </a:p>
        </p:txBody>
      </p:sp>
      <p:pic>
        <p:nvPicPr>
          <p:cNvPr id="6147" name="Picture 6" descr="7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13255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 descr="7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13255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7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13255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6" descr="DSCN3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0" y="5334000"/>
            <a:ext cx="70564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Махнул старик-годовик  четвёртый раз – и поле-</a:t>
            </a:r>
          </a:p>
          <a:p>
            <a:pPr eaLnBrk="1" hangingPunct="1"/>
            <a:r>
              <a:rPr lang="ru-RU" b="1"/>
              <a:t>тели ещё три птицы. Подул холодный ветер, </a:t>
            </a:r>
          </a:p>
          <a:p>
            <a:pPr eaLnBrk="1" hangingPunct="1"/>
            <a:r>
              <a:rPr lang="ru-RU" b="1"/>
              <a:t>посыпался  частый дождь, залегли туманы.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4799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7172" name="Picture 7" descr="0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17145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0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17145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0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17145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2766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581400" y="1071563"/>
            <a:ext cx="5562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Следом за летом осень идёт.</a:t>
            </a:r>
          </a:p>
          <a:p>
            <a:pPr eaLnBrk="1" hangingPunct="1"/>
            <a:r>
              <a:rPr lang="ru-RU" b="1"/>
              <a:t>Жёлтые песни её ветер поёт.</a:t>
            </a:r>
          </a:p>
          <a:p>
            <a:pPr eaLnBrk="1" hangingPunct="1"/>
            <a:r>
              <a:rPr lang="ru-RU" b="1"/>
              <a:t>Красную под ноги стелет листву,</a:t>
            </a:r>
          </a:p>
          <a:p>
            <a:pPr eaLnBrk="1" hangingPunct="1"/>
            <a:r>
              <a:rPr lang="ru-RU" b="1"/>
              <a:t>Белой снежинкой летит в синеву.</a:t>
            </a:r>
          </a:p>
        </p:txBody>
      </p:sp>
      <p:pic>
        <p:nvPicPr>
          <p:cNvPr id="8195" name="Picture 3" descr="DSCN6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670175"/>
            <a:ext cx="314166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DSCN6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55725" y="446088"/>
            <a:ext cx="5872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2800" b="1" i="1"/>
              <a:t>                 Отгадай осенние загадки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0" y="1600200"/>
            <a:ext cx="4375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 i="1"/>
              <a:t>Пришла без красок</a:t>
            </a:r>
          </a:p>
          <a:p>
            <a:pPr eaLnBrk="1" hangingPunct="1"/>
            <a:r>
              <a:rPr lang="ru-RU" b="1" i="1"/>
              <a:t>И без кисти,</a:t>
            </a:r>
          </a:p>
          <a:p>
            <a:pPr eaLnBrk="1" hangingPunct="1"/>
            <a:r>
              <a:rPr lang="ru-RU" b="1" i="1"/>
              <a:t>И перекрасила все листья.</a:t>
            </a:r>
          </a:p>
        </p:txBody>
      </p:sp>
      <p:pic>
        <p:nvPicPr>
          <p:cNvPr id="19460" name="Picture 4" descr="Бгроз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3049588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967038" y="6184900"/>
            <a:ext cx="909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/>
              <a:t>осень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43063" y="785813"/>
            <a:ext cx="46926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В красном платьице девица,</a:t>
            </a:r>
          </a:p>
          <a:p>
            <a:pPr eaLnBrk="1" hangingPunct="1"/>
            <a:r>
              <a:rPr lang="ru-RU" b="1"/>
              <a:t>Вышла с осенью проститься,</a:t>
            </a:r>
          </a:p>
          <a:p>
            <a:pPr eaLnBrk="1" hangingPunct="1"/>
            <a:r>
              <a:rPr lang="ru-RU" b="1"/>
              <a:t>Осень проводила,</a:t>
            </a:r>
          </a:p>
          <a:p>
            <a:pPr eaLnBrk="1" hangingPunct="1"/>
            <a:r>
              <a:rPr lang="ru-RU" b="1"/>
              <a:t>Платье снять забыла.</a:t>
            </a:r>
          </a:p>
          <a:p>
            <a:pPr eaLnBrk="1" hangingPunct="1"/>
            <a:r>
              <a:rPr lang="ru-RU" b="1"/>
              <a:t>И на красные узоры</a:t>
            </a:r>
          </a:p>
          <a:p>
            <a:pPr eaLnBrk="1" hangingPunct="1"/>
            <a:r>
              <a:rPr lang="ru-RU" b="1"/>
              <a:t>Первый снег ложится.</a:t>
            </a:r>
          </a:p>
        </p:txBody>
      </p:sp>
      <p:pic>
        <p:nvPicPr>
          <p:cNvPr id="20483" name="Picture 3" descr="ряб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24175"/>
            <a:ext cx="496252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00200" y="5969000"/>
            <a:ext cx="117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рябина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0" y="2362200"/>
            <a:ext cx="31178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Сидит  - зеленеет,</a:t>
            </a:r>
          </a:p>
          <a:p>
            <a:pPr eaLnBrk="1" hangingPunct="1"/>
            <a:r>
              <a:rPr lang="ru-RU" b="1"/>
              <a:t>Падает-желтеет,</a:t>
            </a:r>
          </a:p>
          <a:p>
            <a:pPr eaLnBrk="1" hangingPunct="1"/>
            <a:r>
              <a:rPr lang="ru-RU" b="1"/>
              <a:t>Лежит – почернеет.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14500" y="1214438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b="1"/>
              <a:t>Отгадай загадку:</a:t>
            </a:r>
          </a:p>
        </p:txBody>
      </p:sp>
      <p:pic>
        <p:nvPicPr>
          <p:cNvPr id="35844" name="Picture 4" descr="лист ду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9243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3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сень в городе">
  <a:themeElements>
    <a:clrScheme name="Осень в городе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Осень в городе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Осень в городе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в городе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в городе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Designs\Осень в городе.pot</Template>
  <TotalTime>376</TotalTime>
  <Words>804</Words>
  <Application>Microsoft Office PowerPoint</Application>
  <PresentationFormat>Экран (4:3)</PresentationFormat>
  <Paragraphs>144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Times New Roman</vt:lpstr>
      <vt:lpstr>Wingdings</vt:lpstr>
      <vt:lpstr>Calibri</vt:lpstr>
      <vt:lpstr>Blackadder ITC</vt:lpstr>
      <vt:lpstr>Осень в городе</vt:lpstr>
      <vt:lpstr>PBrush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Берюхова</dc:creator>
  <cp:lastModifiedBy>Виктор Корж</cp:lastModifiedBy>
  <cp:revision>33</cp:revision>
  <dcterms:created xsi:type="dcterms:W3CDTF">2007-10-20T04:44:31Z</dcterms:created>
  <dcterms:modified xsi:type="dcterms:W3CDTF">2023-12-01T04:41:22Z</dcterms:modified>
</cp:coreProperties>
</file>