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2" r:id="rId3"/>
    <p:sldId id="261" r:id="rId4"/>
    <p:sldId id="269" r:id="rId5"/>
    <p:sldId id="26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D5D"/>
    <a:srgbClr val="FF0000"/>
    <a:srgbClr val="000000"/>
    <a:srgbClr val="FE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1" autoAdjust="0"/>
    <p:restoredTop sz="94660"/>
  </p:normalViewPr>
  <p:slideViewPr>
    <p:cSldViewPr>
      <p:cViewPr>
        <p:scale>
          <a:sx n="76" d="100"/>
          <a:sy n="76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9E95E0-0E16-4A63-BF59-2072B6F3C4A7}" type="datetimeFigureOut">
              <a:rPr lang="ru-RU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C73D73-A57A-4280-8DAB-E32C3C7A6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60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6464AE-8C2A-4C07-BE9E-5B6D72F9345E}" type="datetimeFigureOut">
              <a:rPr lang="ru-RU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C8341B-0052-4FAF-A975-AFD1B02BE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68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C5A6AD-DE95-4EB5-AB4B-6FBC18C4715F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FF5DE3-09B2-4EE4-97EA-8F046732DBF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5FFEE-7ED9-46D5-B928-B3C3E768D827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E8AC5-6D21-43DA-A216-21C0F78844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5E1BB-413C-4226-9B81-0594F75D6F63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99CC-74F6-45DD-AE0B-2C281B9B9E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287EDC-A501-46AE-BCDA-FFDEA8AABA8D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4D114-84E0-4209-8695-4E160B2F3D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AB69F-D3A7-46DF-ABBD-2AEB55539EBB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D2B5B-03E2-4057-8717-8F9246F0A4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FBC80-EC7E-48C1-A8E2-6DBDE1B0D3D3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401C5-C8E2-4F3F-AD4E-28BCED6D77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7DD0B-071E-4EA1-9C0A-ADF093365D37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DF335-E2B6-414B-B0BD-DCACB5529C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1F60B-F394-4668-BFBD-95B51936A77F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79723-61A1-42C1-9C53-9814B98C06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927CC-1A5D-4B3B-86E6-83E2A1FC1C2A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C1296-AC16-4514-ABAE-8BC429C927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7BE51-E965-48BF-9880-DCF20DE2E449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86E3B-9159-4D68-8D69-F0C74F3037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32D515-F973-4ECC-9F48-CFAE272F89B0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ADA0F-18EB-4936-A2A3-5B7B1BDD78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6D493-756D-4706-865F-8A48FA6AB230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8792F-2ED6-4BFD-BF71-9EB693824B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1FA8E7-8CF5-4BF9-B2B5-6140A3EB9C5B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906E69-77AB-4ECD-83CF-EE12F59140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>
    <p:pull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001000" cy="7858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0" dirty="0" smtClean="0">
                <a:solidFill>
                  <a:schemeClr val="tx1"/>
                </a:solidFill>
              </a:rPr>
              <a:t>Первоучители словенские</a:t>
            </a:r>
            <a:endParaRPr lang="ru-RU" sz="4800" b="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14546" y="1000108"/>
            <a:ext cx="4752975" cy="1152525"/>
          </a:xfrm>
        </p:spPr>
        <p:txBody>
          <a:bodyPr>
            <a:normAutofit fontScale="25000" lnSpcReduction="20000"/>
          </a:bodyPr>
          <a:lstStyle/>
          <a:p>
            <a:pPr algn="ctr" eaLnBrk="1" fontAlgn="auto" hangingPunct="1">
              <a:defRPr/>
            </a:pPr>
            <a:endParaRPr lang="ru-RU" sz="11200" dirty="0" smtClean="0"/>
          </a:p>
          <a:p>
            <a:pPr eaLnBrk="1" fontAlgn="auto" hangingPunct="1">
              <a:defRPr/>
            </a:pPr>
            <a:endParaRPr lang="ru-RU" sz="11200" dirty="0" smtClean="0"/>
          </a:p>
          <a:p>
            <a:pPr eaLnBrk="1" fontAlgn="auto" hangingPunct="1">
              <a:defRPr/>
            </a:pPr>
            <a:r>
              <a:rPr lang="ru-RU" sz="3600" dirty="0" smtClean="0"/>
              <a:t>    </a:t>
            </a:r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1357313" y="2357438"/>
            <a:ext cx="255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 </a:t>
            </a:r>
          </a:p>
        </p:txBody>
      </p:sp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000240"/>
            <a:ext cx="3286148" cy="457203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5D5D"/>
                </a:solidFill>
              </a:rPr>
              <a:t/>
            </a:r>
            <a:br>
              <a:rPr lang="ru-RU" dirty="0" smtClean="0">
                <a:solidFill>
                  <a:srgbClr val="FF5D5D"/>
                </a:solidFill>
              </a:rPr>
            </a:br>
            <a:r>
              <a:rPr lang="ru-RU" dirty="0" smtClean="0">
                <a:solidFill>
                  <a:srgbClr val="FF5D5D"/>
                </a:solidFill>
              </a:rPr>
              <a:t/>
            </a:r>
            <a:br>
              <a:rPr lang="ru-RU" dirty="0" smtClean="0">
                <a:solidFill>
                  <a:srgbClr val="FF5D5D"/>
                </a:solidFill>
              </a:rPr>
            </a:br>
            <a:r>
              <a:rPr lang="ru-RU" dirty="0" smtClean="0">
                <a:solidFill>
                  <a:srgbClr val="FF5D5D"/>
                </a:solidFill>
              </a:rPr>
              <a:t/>
            </a:r>
            <a:br>
              <a:rPr lang="ru-RU" dirty="0" smtClean="0">
                <a:solidFill>
                  <a:srgbClr val="FF5D5D"/>
                </a:solidFill>
              </a:rPr>
            </a:br>
            <a:r>
              <a:rPr lang="ru-RU" dirty="0" smtClean="0">
                <a:solidFill>
                  <a:srgbClr val="FF5D5D"/>
                </a:solidFill>
              </a:rPr>
              <a:t/>
            </a:r>
            <a:br>
              <a:rPr lang="ru-RU" dirty="0" smtClean="0">
                <a:solidFill>
                  <a:srgbClr val="FF5D5D"/>
                </a:solidFill>
              </a:rPr>
            </a:br>
            <a:r>
              <a:rPr lang="ru-RU" dirty="0" smtClean="0">
                <a:solidFill>
                  <a:srgbClr val="FF5D5D"/>
                </a:solidFill>
              </a:rPr>
              <a:t/>
            </a:r>
            <a:br>
              <a:rPr lang="ru-RU" dirty="0" smtClean="0">
                <a:solidFill>
                  <a:srgbClr val="FF5D5D"/>
                </a:solidFill>
              </a:rPr>
            </a:br>
            <a:r>
              <a:rPr lang="ru-RU" dirty="0" smtClean="0">
                <a:solidFill>
                  <a:srgbClr val="FF5D5D"/>
                </a:solidFill>
              </a:rPr>
              <a:t/>
            </a:r>
            <a:br>
              <a:rPr lang="ru-RU" dirty="0" smtClean="0">
                <a:solidFill>
                  <a:srgbClr val="FF5D5D"/>
                </a:solidFill>
              </a:rPr>
            </a:br>
            <a:r>
              <a:rPr lang="ru-RU" sz="3100" b="1" spc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</a:rPr>
              <a:t>Все    славянские    народы    помнят</a:t>
            </a:r>
            <a:br>
              <a:rPr lang="ru-RU" sz="3100" b="1" spc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</a:rPr>
            </a:br>
            <a:r>
              <a:rPr lang="ru-RU" sz="3100" b="1" spc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</a:rPr>
              <a:t>Кирилла   и   </a:t>
            </a:r>
            <a:r>
              <a:rPr lang="ru-RU" sz="3100" b="1" spc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</a:rPr>
              <a:t>Мефодия</a:t>
            </a:r>
            <a:endParaRPr lang="ru-RU" sz="31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85852" y="3429000"/>
            <a:ext cx="2489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Памятник на Украине</a:t>
            </a:r>
            <a:endParaRPr lang="ru-RU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29256" y="6286520"/>
            <a:ext cx="243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Библиотека в Софии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86380" y="3071810"/>
            <a:ext cx="33490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Церковь Кирилла и </a:t>
            </a:r>
            <a:r>
              <a:rPr lang="ru-RU" dirty="0" err="1" smtClean="0"/>
              <a:t>Мефодия</a:t>
            </a:r>
            <a:endParaRPr lang="ru-RU" dirty="0" smtClean="0"/>
          </a:p>
          <a:p>
            <a:r>
              <a:rPr lang="ru-RU" dirty="0" smtClean="0"/>
              <a:t>в Болгарии</a:t>
            </a:r>
            <a:endParaRPr lang="ru-RU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472" y="6286520"/>
            <a:ext cx="4071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Собор </a:t>
            </a:r>
            <a:r>
              <a:rPr lang="ru-RU" dirty="0"/>
              <a:t>Кирилла и </a:t>
            </a:r>
            <a:r>
              <a:rPr lang="ru-RU" dirty="0" err="1" smtClean="0"/>
              <a:t>Мефодия</a:t>
            </a:r>
            <a:r>
              <a:rPr lang="ru-RU" dirty="0" smtClean="0"/>
              <a:t> в Праге</a:t>
            </a:r>
            <a:endParaRPr lang="ru-RU" dirty="0"/>
          </a:p>
        </p:txBody>
      </p:sp>
      <p:pic>
        <p:nvPicPr>
          <p:cNvPr id="16" name="Рисунок 15" descr="31.jpg"/>
          <p:cNvPicPr>
            <a:picLocks noChangeAspect="1"/>
          </p:cNvPicPr>
          <p:nvPr/>
        </p:nvPicPr>
        <p:blipFill>
          <a:blip r:embed="rId2"/>
          <a:srcRect l="6667" t="9820" r="6666" b="16528"/>
          <a:stretch>
            <a:fillRect/>
          </a:stretch>
        </p:blipFill>
        <p:spPr>
          <a:xfrm>
            <a:off x="4714876" y="3714752"/>
            <a:ext cx="4035015" cy="2571768"/>
          </a:xfrm>
          <a:prstGeom prst="rect">
            <a:avLst/>
          </a:prstGeom>
        </p:spPr>
      </p:pic>
      <p:pic>
        <p:nvPicPr>
          <p:cNvPr id="17" name="Рисунок 16" descr="32.jpg"/>
          <p:cNvPicPr>
            <a:picLocks noChangeAspect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>
          <a:xfrm>
            <a:off x="714348" y="3786190"/>
            <a:ext cx="3571900" cy="2484800"/>
          </a:xfrm>
          <a:prstGeom prst="rect">
            <a:avLst/>
          </a:prstGeom>
        </p:spPr>
      </p:pic>
      <p:pic>
        <p:nvPicPr>
          <p:cNvPr id="18" name="Рисунок 17" descr="34.jpeg"/>
          <p:cNvPicPr>
            <a:picLocks noChangeAspect="1"/>
          </p:cNvPicPr>
          <p:nvPr/>
        </p:nvPicPr>
        <p:blipFill>
          <a:blip r:embed="rId4" cstate="print"/>
          <a:srcRect b="8824"/>
          <a:stretch>
            <a:fillRect/>
          </a:stretch>
        </p:blipFill>
        <p:spPr>
          <a:xfrm>
            <a:off x="571472" y="1214422"/>
            <a:ext cx="3886226" cy="2214578"/>
          </a:xfrm>
          <a:prstGeom prst="rect">
            <a:avLst/>
          </a:prstGeom>
        </p:spPr>
      </p:pic>
      <p:pic>
        <p:nvPicPr>
          <p:cNvPr id="19" name="Рисунок 18" descr="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714356"/>
            <a:ext cx="3286130" cy="23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4375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3571868" y="5857892"/>
            <a:ext cx="216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г. Ханты-Мансийск</a:t>
            </a:r>
          </a:p>
        </p:txBody>
      </p:sp>
      <p:sp>
        <p:nvSpPr>
          <p:cNvPr id="13321" name="TextBox 13"/>
          <p:cNvSpPr txBox="1">
            <a:spLocks noChangeArrowheads="1"/>
          </p:cNvSpPr>
          <p:nvPr/>
        </p:nvSpPr>
        <p:spPr bwMode="auto">
          <a:xfrm>
            <a:off x="7143768" y="3214686"/>
            <a:ext cx="1273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г. </a:t>
            </a:r>
            <a:r>
              <a:rPr lang="ru-RU" dirty="0" smtClean="0"/>
              <a:t>Саратов</a:t>
            </a:r>
            <a:endParaRPr lang="ru-RU" dirty="0"/>
          </a:p>
        </p:txBody>
      </p:sp>
      <p:sp>
        <p:nvSpPr>
          <p:cNvPr id="13322" name="TextBox 14"/>
          <p:cNvSpPr txBox="1">
            <a:spLocks noChangeArrowheads="1"/>
          </p:cNvSpPr>
          <p:nvPr/>
        </p:nvSpPr>
        <p:spPr bwMode="auto">
          <a:xfrm>
            <a:off x="785786" y="3500438"/>
            <a:ext cx="130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г. Дмитров</a:t>
            </a:r>
          </a:p>
        </p:txBody>
      </p:sp>
      <p:sp>
        <p:nvSpPr>
          <p:cNvPr id="13325" name="TextBox 13"/>
          <p:cNvSpPr txBox="1">
            <a:spLocks noChangeArrowheads="1"/>
          </p:cNvSpPr>
          <p:nvPr/>
        </p:nvSpPr>
        <p:spPr bwMode="auto">
          <a:xfrm>
            <a:off x="2143108" y="142852"/>
            <a:ext cx="48266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24 мая – праздник славянской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</a:rPr>
              <a:t>письменности и культуры </a:t>
            </a:r>
          </a:p>
        </p:txBody>
      </p:sp>
      <p:pic>
        <p:nvPicPr>
          <p:cNvPr id="17" name="Рисунок 16" descr="33 ханты ман.jpg"/>
          <p:cNvPicPr>
            <a:picLocks noChangeAspect="1"/>
          </p:cNvPicPr>
          <p:nvPr/>
        </p:nvPicPr>
        <p:blipFill>
          <a:blip r:embed="rId2"/>
          <a:srcRect l="19531" t="10937" r="23047" b="1562"/>
          <a:stretch>
            <a:fillRect/>
          </a:stretch>
        </p:blipFill>
        <p:spPr>
          <a:xfrm>
            <a:off x="2928926" y="1928802"/>
            <a:ext cx="3471887" cy="3857652"/>
          </a:xfrm>
          <a:prstGeom prst="rect">
            <a:avLst/>
          </a:prstGeom>
        </p:spPr>
      </p:pic>
      <p:pic>
        <p:nvPicPr>
          <p:cNvPr id="18" name="Рисунок 17" descr="34 дмитр.jpg"/>
          <p:cNvPicPr>
            <a:picLocks noChangeAspect="1"/>
          </p:cNvPicPr>
          <p:nvPr/>
        </p:nvPicPr>
        <p:blipFill>
          <a:blip r:embed="rId3"/>
          <a:srcRect b="35416"/>
          <a:stretch>
            <a:fillRect/>
          </a:stretch>
        </p:blipFill>
        <p:spPr>
          <a:xfrm>
            <a:off x="357158" y="1142984"/>
            <a:ext cx="2359755" cy="2286016"/>
          </a:xfrm>
          <a:prstGeom prst="rect">
            <a:avLst/>
          </a:prstGeom>
        </p:spPr>
      </p:pic>
      <p:pic>
        <p:nvPicPr>
          <p:cNvPr id="20" name="Рисунок 19" descr="26ссар.jpg"/>
          <p:cNvPicPr>
            <a:picLocks noChangeAspect="1"/>
          </p:cNvPicPr>
          <p:nvPr/>
        </p:nvPicPr>
        <p:blipFill>
          <a:blip r:embed="rId4"/>
          <a:srcRect l="6250" t="2641" r="3125" b="2286"/>
          <a:stretch>
            <a:fillRect/>
          </a:stretch>
        </p:blipFill>
        <p:spPr>
          <a:xfrm>
            <a:off x="6715140" y="642918"/>
            <a:ext cx="2071702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0238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0298" y="428604"/>
            <a:ext cx="3990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По широкой Руси – нашей матушке</a:t>
            </a:r>
          </a:p>
          <a:p>
            <a:r>
              <a:rPr lang="ru-RU" dirty="0"/>
              <a:t>Колокольный звон разливается.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43174" y="1214422"/>
            <a:ext cx="3709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Ныне святые Кирилл и </a:t>
            </a:r>
            <a:r>
              <a:rPr lang="ru-RU" dirty="0" err="1"/>
              <a:t>Мефодий</a:t>
            </a:r>
            <a:endParaRPr lang="ru-RU" dirty="0"/>
          </a:p>
          <a:p>
            <a:r>
              <a:rPr lang="ru-RU" dirty="0"/>
              <a:t>За труды свои прославляются.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0430" y="4857760"/>
            <a:ext cx="4056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Все народы, что пишут кириллицей,</a:t>
            </a:r>
          </a:p>
          <a:p>
            <a:r>
              <a:rPr lang="ru-RU" dirty="0"/>
              <a:t>Что зовутся издревле славянскими,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6248" y="5643578"/>
            <a:ext cx="4049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Славят подвиг первоучителей,</a:t>
            </a:r>
          </a:p>
          <a:p>
            <a:r>
              <a:rPr lang="ru-RU" dirty="0"/>
              <a:t>Христианских своих просветителей.</a:t>
            </a:r>
          </a:p>
        </p:txBody>
      </p:sp>
      <p:pic>
        <p:nvPicPr>
          <p:cNvPr id="13" name="Рисунок 12" descr="37.jpg"/>
          <p:cNvPicPr>
            <a:picLocks noChangeAspect="1"/>
          </p:cNvPicPr>
          <p:nvPr/>
        </p:nvPicPr>
        <p:blipFill>
          <a:blip r:embed="rId2"/>
          <a:srcRect b="6249"/>
          <a:stretch>
            <a:fillRect/>
          </a:stretch>
        </p:blipFill>
        <p:spPr>
          <a:xfrm>
            <a:off x="357158" y="428604"/>
            <a:ext cx="2028825" cy="2857520"/>
          </a:xfrm>
          <a:prstGeom prst="rect">
            <a:avLst/>
          </a:prstGeom>
        </p:spPr>
      </p:pic>
      <p:pic>
        <p:nvPicPr>
          <p:cNvPr id="15" name="Рисунок 14" descr="36.jpg"/>
          <p:cNvPicPr>
            <a:picLocks noChangeAspect="1"/>
          </p:cNvPicPr>
          <p:nvPr/>
        </p:nvPicPr>
        <p:blipFill>
          <a:blip r:embed="rId3"/>
          <a:srcRect l="1508" t="714" r="3124" b="24286"/>
          <a:stretch>
            <a:fillRect/>
          </a:stretch>
        </p:blipFill>
        <p:spPr>
          <a:xfrm>
            <a:off x="6500826" y="928670"/>
            <a:ext cx="2357454" cy="2796979"/>
          </a:xfrm>
          <a:prstGeom prst="rect">
            <a:avLst/>
          </a:prstGeom>
        </p:spPr>
      </p:pic>
      <p:pic>
        <p:nvPicPr>
          <p:cNvPr id="16" name="Рисунок 15" descr="39.jpg"/>
          <p:cNvPicPr>
            <a:picLocks noChangeAspect="1"/>
          </p:cNvPicPr>
          <p:nvPr/>
        </p:nvPicPr>
        <p:blipFill>
          <a:blip r:embed="rId4"/>
          <a:srcRect l="5384" t="15531" r="18462" b="3743"/>
          <a:stretch>
            <a:fillRect/>
          </a:stretch>
        </p:blipFill>
        <p:spPr>
          <a:xfrm>
            <a:off x="285720" y="3929066"/>
            <a:ext cx="2972442" cy="2071702"/>
          </a:xfrm>
          <a:prstGeom prst="rect">
            <a:avLst/>
          </a:prstGeom>
        </p:spPr>
      </p:pic>
      <p:pic>
        <p:nvPicPr>
          <p:cNvPr id="17" name="Рисунок 16" descr="8577.jpg"/>
          <p:cNvPicPr>
            <a:picLocks noChangeAspect="1"/>
          </p:cNvPicPr>
          <p:nvPr/>
        </p:nvPicPr>
        <p:blipFill>
          <a:blip r:embed="rId5" cstate="print"/>
          <a:srcRect l="28846" t="7692" b="10256"/>
          <a:stretch>
            <a:fillRect/>
          </a:stretch>
        </p:blipFill>
        <p:spPr>
          <a:xfrm>
            <a:off x="3428992" y="2071678"/>
            <a:ext cx="2928958" cy="253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1884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786203" y="1428736"/>
            <a:ext cx="50492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dirty="0"/>
              <a:t>Спасибо за урок!</a:t>
            </a:r>
          </a:p>
          <a:p>
            <a:pPr algn="ctr"/>
            <a:endParaRPr lang="ru-RU" dirty="0"/>
          </a:p>
        </p:txBody>
      </p:sp>
      <p:pic>
        <p:nvPicPr>
          <p:cNvPr id="3" name="Рисунок 2" descr="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286124"/>
            <a:ext cx="3950186" cy="27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1071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14480" y="357166"/>
            <a:ext cx="56796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FFC000"/>
                </a:solidFill>
              </a:rPr>
              <a:t>Древние  славяне</a:t>
            </a:r>
          </a:p>
        </p:txBody>
      </p:sp>
      <p:pic>
        <p:nvPicPr>
          <p:cNvPr id="11" name="Рисунок 10" descr="08.jpg"/>
          <p:cNvPicPr>
            <a:picLocks noChangeAspect="1"/>
          </p:cNvPicPr>
          <p:nvPr/>
        </p:nvPicPr>
        <p:blipFill>
          <a:blip r:embed="rId2"/>
          <a:srcRect l="13281" t="26041" r="6250" b="6250"/>
          <a:stretch>
            <a:fillRect/>
          </a:stretch>
        </p:blipFill>
        <p:spPr>
          <a:xfrm>
            <a:off x="6143636" y="1285860"/>
            <a:ext cx="2571768" cy="2229838"/>
          </a:xfrm>
          <a:prstGeom prst="rect">
            <a:avLst/>
          </a:prstGeom>
        </p:spPr>
      </p:pic>
      <p:pic>
        <p:nvPicPr>
          <p:cNvPr id="12" name="Рисунок 11" descr="13.jpg"/>
          <p:cNvPicPr>
            <a:picLocks noChangeAspect="1"/>
          </p:cNvPicPr>
          <p:nvPr/>
        </p:nvPicPr>
        <p:blipFill>
          <a:blip r:embed="rId3"/>
          <a:srcRect l="13281" t="12500" r="3125" b="8333"/>
          <a:stretch>
            <a:fillRect/>
          </a:stretch>
        </p:blipFill>
        <p:spPr>
          <a:xfrm>
            <a:off x="6072198" y="3786190"/>
            <a:ext cx="2786082" cy="2428892"/>
          </a:xfrm>
          <a:prstGeom prst="rect">
            <a:avLst/>
          </a:prstGeom>
        </p:spPr>
      </p:pic>
      <p:pic>
        <p:nvPicPr>
          <p:cNvPr id="13" name="Рисунок 12" descr="09.jpg"/>
          <p:cNvPicPr>
            <a:picLocks noChangeAspect="1"/>
          </p:cNvPicPr>
          <p:nvPr/>
        </p:nvPicPr>
        <p:blipFill>
          <a:blip r:embed="rId4" cstate="print"/>
          <a:srcRect r="1627"/>
          <a:stretch>
            <a:fillRect/>
          </a:stretch>
        </p:blipFill>
        <p:spPr>
          <a:xfrm>
            <a:off x="357158" y="3857628"/>
            <a:ext cx="2786082" cy="2399126"/>
          </a:xfrm>
          <a:prstGeom prst="rect">
            <a:avLst/>
          </a:prstGeom>
        </p:spPr>
      </p:pic>
      <p:pic>
        <p:nvPicPr>
          <p:cNvPr id="15" name="Рисунок 14" descr="07.jpg"/>
          <p:cNvPicPr>
            <a:picLocks noChangeAspect="1"/>
          </p:cNvPicPr>
          <p:nvPr/>
        </p:nvPicPr>
        <p:blipFill>
          <a:blip r:embed="rId5"/>
          <a:srcRect l="12853" t="48958" r="42188" b="3125"/>
          <a:stretch>
            <a:fillRect/>
          </a:stretch>
        </p:blipFill>
        <p:spPr>
          <a:xfrm>
            <a:off x="357158" y="1285860"/>
            <a:ext cx="2770551" cy="2214577"/>
          </a:xfrm>
          <a:prstGeom prst="rect">
            <a:avLst/>
          </a:prstGeom>
        </p:spPr>
      </p:pic>
      <p:pic>
        <p:nvPicPr>
          <p:cNvPr id="16" name="Рисунок 15" descr="01.jpg"/>
          <p:cNvPicPr>
            <a:picLocks noChangeAspect="1"/>
          </p:cNvPicPr>
          <p:nvPr/>
        </p:nvPicPr>
        <p:blipFill>
          <a:blip r:embed="rId6"/>
          <a:srcRect l="17857" t="21875" r="14987" b="6875"/>
          <a:stretch>
            <a:fillRect/>
          </a:stretch>
        </p:blipFill>
        <p:spPr>
          <a:xfrm>
            <a:off x="3214678" y="4000504"/>
            <a:ext cx="2786082" cy="2111390"/>
          </a:xfrm>
          <a:prstGeom prst="rect">
            <a:avLst/>
          </a:prstGeom>
        </p:spPr>
      </p:pic>
      <p:pic>
        <p:nvPicPr>
          <p:cNvPr id="17" name="Рисунок 16" descr="05.jpg"/>
          <p:cNvPicPr>
            <a:picLocks noChangeAspect="1"/>
          </p:cNvPicPr>
          <p:nvPr/>
        </p:nvPicPr>
        <p:blipFill>
          <a:blip r:embed="rId7" cstate="print"/>
          <a:srcRect r="-1"/>
          <a:stretch>
            <a:fillRect/>
          </a:stretch>
        </p:blipFill>
        <p:spPr>
          <a:xfrm>
            <a:off x="3214678" y="1357298"/>
            <a:ext cx="2857520" cy="209905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472" y="357166"/>
            <a:ext cx="3786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Славянский князь </a:t>
            </a:r>
          </a:p>
          <a:p>
            <a:r>
              <a:rPr lang="ru-RU" sz="2800" dirty="0"/>
              <a:t>Ростислав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14942" y="5000636"/>
            <a:ext cx="3643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Просьба князя </a:t>
            </a:r>
          </a:p>
          <a:p>
            <a:r>
              <a:rPr lang="ru-RU" sz="2400" dirty="0"/>
              <a:t>к греческому царю</a:t>
            </a:r>
          </a:p>
        </p:txBody>
      </p:sp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785794"/>
            <a:ext cx="3333750" cy="3943350"/>
          </a:xfrm>
          <a:prstGeom prst="rect">
            <a:avLst/>
          </a:prstGeom>
        </p:spPr>
      </p:pic>
      <p:pic>
        <p:nvPicPr>
          <p:cNvPr id="7" name="Рисунок 6" descr="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428736"/>
            <a:ext cx="3113646" cy="500066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 descr="а букварь1.jpg"/>
          <p:cNvPicPr>
            <a:picLocks noChangeAspect="1"/>
          </p:cNvPicPr>
          <p:nvPr/>
        </p:nvPicPr>
        <p:blipFill>
          <a:blip r:embed="rId2" cstate="print"/>
          <a:srcRect l="1805" r="20972" b="1217"/>
          <a:stretch>
            <a:fillRect/>
          </a:stretch>
        </p:blipFill>
        <p:spPr bwMode="auto">
          <a:xfrm>
            <a:off x="4929190" y="1285860"/>
            <a:ext cx="3571900" cy="5092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1142976" y="500042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Первоучители словенские</a:t>
            </a:r>
          </a:p>
          <a:p>
            <a:r>
              <a:rPr lang="ru-RU" dirty="0"/>
              <a:t>Кирилл и </a:t>
            </a:r>
            <a:r>
              <a:rPr lang="ru-RU" dirty="0" err="1"/>
              <a:t>Мефодий</a:t>
            </a:r>
            <a:endParaRPr lang="ru-RU" dirty="0"/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5572132" y="642918"/>
            <a:ext cx="2462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Славянский алфавит</a:t>
            </a:r>
          </a:p>
        </p:txBody>
      </p:sp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3"/>
          <a:srcRect l="4620" t="10225" r="2168" b="2992"/>
          <a:stretch>
            <a:fillRect/>
          </a:stretch>
        </p:blipFill>
        <p:spPr>
          <a:xfrm>
            <a:off x="714348" y="1285860"/>
            <a:ext cx="3786214" cy="5106986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5572164" cy="1219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>
                <a:latin typeface="Arial Black" pitchFamily="34" charset="0"/>
              </a:rPr>
              <a:t>      Первые  книги,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         написанные  кириллицей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4572008"/>
            <a:ext cx="146867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FFC000"/>
                </a:solidFill>
              </a:rPr>
              <a:t>863</a:t>
            </a:r>
          </a:p>
          <a:p>
            <a:pPr algn="ctr">
              <a:defRPr/>
            </a:pPr>
            <a:r>
              <a:rPr lang="ru-RU" sz="4800" b="1" dirty="0" smtClean="0">
                <a:solidFill>
                  <a:srgbClr val="FFC000"/>
                </a:solidFill>
              </a:rPr>
              <a:t>год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12" name="Рисунок 1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285860"/>
            <a:ext cx="422710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8.jpeg"/>
          <p:cNvPicPr>
            <a:picLocks noChangeAspect="1"/>
          </p:cNvPicPr>
          <p:nvPr/>
        </p:nvPicPr>
        <p:blipFill>
          <a:blip r:embed="rId3"/>
          <a:srcRect r="9158"/>
          <a:stretch>
            <a:fillRect/>
          </a:stretch>
        </p:blipFill>
        <p:spPr>
          <a:xfrm>
            <a:off x="285720" y="4143380"/>
            <a:ext cx="365774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929066"/>
            <a:ext cx="3528540" cy="248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20.jpg"/>
          <p:cNvPicPr>
            <a:picLocks noChangeAspect="1"/>
          </p:cNvPicPr>
          <p:nvPr/>
        </p:nvPicPr>
        <p:blipFill>
          <a:blip r:embed="rId5"/>
          <a:srcRect l="2127" t="2014" r="2127" b="2014"/>
          <a:stretch>
            <a:fillRect/>
          </a:stretch>
        </p:blipFill>
        <p:spPr>
          <a:xfrm>
            <a:off x="285720" y="357166"/>
            <a:ext cx="2071702" cy="2663617"/>
          </a:xfrm>
          <a:prstGeom prst="rect">
            <a:avLst/>
          </a:prstGeom>
        </p:spPr>
      </p:pic>
      <p:pic>
        <p:nvPicPr>
          <p:cNvPr id="17" name="Рисунок 16" descr="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357166"/>
            <a:ext cx="2038351" cy="2714511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85875" y="357188"/>
            <a:ext cx="1970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Буква АЗЪ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57813" y="357188"/>
            <a:ext cx="2157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Буква БУКИ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48038" y="3429000"/>
            <a:ext cx="2519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А З Б У К А</a:t>
            </a:r>
          </a:p>
        </p:txBody>
      </p:sp>
      <p:pic>
        <p:nvPicPr>
          <p:cNvPr id="10" name="Рисунок 9" descr="азз.jpg"/>
          <p:cNvPicPr>
            <a:picLocks noChangeAspect="1"/>
          </p:cNvPicPr>
          <p:nvPr/>
        </p:nvPicPr>
        <p:blipFill>
          <a:blip r:embed="rId2"/>
          <a:srcRect l="10750" t="22903" r="57375" b="31032"/>
          <a:stretch>
            <a:fillRect/>
          </a:stretch>
        </p:blipFill>
        <p:spPr bwMode="auto">
          <a:xfrm>
            <a:off x="1187450" y="1125538"/>
            <a:ext cx="2216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азз.jpg"/>
          <p:cNvPicPr>
            <a:picLocks noChangeAspect="1"/>
          </p:cNvPicPr>
          <p:nvPr/>
        </p:nvPicPr>
        <p:blipFill>
          <a:blip r:embed="rId2"/>
          <a:srcRect l="55302" t="22903" r="10750" b="31032"/>
          <a:stretch>
            <a:fillRect/>
          </a:stretch>
        </p:blipFill>
        <p:spPr bwMode="auto">
          <a:xfrm>
            <a:off x="5364163" y="1125538"/>
            <a:ext cx="2359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43042" y="4714884"/>
            <a:ext cx="6047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Сначала «АЗ» да «БУКИ»,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      а потом и науки.   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858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4.78834E-6 L 0.09931 4.7883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1 4.78834E-6 L -0.1132 4.7883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введи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52513"/>
            <a:ext cx="11461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2" descr="глагол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141663"/>
            <a:ext cx="1117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обро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941888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214290"/>
            <a:ext cx="166731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веди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1340768"/>
            <a:ext cx="309514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C000"/>
                </a:solidFill>
              </a:rPr>
              <a:t>в</a:t>
            </a:r>
            <a:r>
              <a:rPr lang="ru-RU" sz="3200" b="1" dirty="0" smtClean="0">
                <a:solidFill>
                  <a:srgbClr val="FFC000"/>
                </a:solidFill>
              </a:rPr>
              <a:t>едать </a:t>
            </a:r>
            <a:r>
              <a:rPr lang="ru-RU" sz="3200" b="1" dirty="0">
                <a:solidFill>
                  <a:srgbClr val="FFC000"/>
                </a:solidFill>
              </a:rPr>
              <a:t>- знать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2285992"/>
            <a:ext cx="216084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глагол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3429000"/>
            <a:ext cx="443615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err="1">
                <a:solidFill>
                  <a:srgbClr val="FFC000"/>
                </a:solidFill>
              </a:rPr>
              <a:t>г</a:t>
            </a:r>
            <a:r>
              <a:rPr lang="ru-RU" sz="3200" b="1" dirty="0" err="1" smtClean="0">
                <a:solidFill>
                  <a:srgbClr val="FFC000"/>
                </a:solidFill>
              </a:rPr>
              <a:t>лаголить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>
                <a:solidFill>
                  <a:srgbClr val="FFC000"/>
                </a:solidFill>
              </a:rPr>
              <a:t>- говорить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4143380"/>
            <a:ext cx="20858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добро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5214950"/>
            <a:ext cx="186724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C000"/>
                </a:solidFill>
              </a:rPr>
              <a:t>доброта</a:t>
            </a:r>
          </a:p>
        </p:txBody>
      </p:sp>
      <p:pic>
        <p:nvPicPr>
          <p:cNvPr id="16" name="Рисунок 15" descr="06.jpg"/>
          <p:cNvPicPr>
            <a:picLocks noChangeAspect="1"/>
          </p:cNvPicPr>
          <p:nvPr/>
        </p:nvPicPr>
        <p:blipFill>
          <a:blip r:embed="rId5"/>
          <a:srcRect l="8974" t="2083" r="8974" b="11458"/>
          <a:stretch>
            <a:fillRect/>
          </a:stretch>
        </p:blipFill>
        <p:spPr>
          <a:xfrm>
            <a:off x="5715008" y="357166"/>
            <a:ext cx="2428892" cy="3149969"/>
          </a:xfrm>
          <a:prstGeom prst="rect">
            <a:avLst/>
          </a:prstGeom>
        </p:spPr>
      </p:pic>
      <p:pic>
        <p:nvPicPr>
          <p:cNvPr id="17" name="Рисунок 16" descr="2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714752"/>
            <a:ext cx="2443180" cy="27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8121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286544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C000"/>
                </a:solidFill>
                <a:latin typeface="Arial Black" pitchFamily="34" charset="0"/>
              </a:rPr>
              <a:t>Славянский  алфавит –</a:t>
            </a:r>
            <a:br>
              <a:rPr lang="ru-RU" sz="36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Arial Black" pitchFamily="34" charset="0"/>
              </a:rPr>
              <a:t>         кириллица</a:t>
            </a:r>
            <a:endParaRPr lang="ru-RU" sz="3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5500702"/>
            <a:ext cx="33142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C00000"/>
                </a:solidFill>
              </a:rPr>
              <a:t>44 буквы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2636838"/>
            <a:ext cx="3267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Буква к букве – будет слово,</a:t>
            </a:r>
          </a:p>
          <a:p>
            <a:r>
              <a:rPr lang="ru-RU"/>
              <a:t>Слово к слову – речь готова.</a:t>
            </a:r>
          </a:p>
          <a:p>
            <a:r>
              <a:rPr lang="ru-RU"/>
              <a:t>И напевна, и стройна</a:t>
            </a:r>
          </a:p>
          <a:p>
            <a:r>
              <a:rPr lang="ru-RU"/>
              <a:t>Музыкой звучит она.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51500" y="2636838"/>
            <a:ext cx="3240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Так восславим буквы эти,</a:t>
            </a:r>
          </a:p>
          <a:p>
            <a:r>
              <a:rPr lang="ru-RU"/>
              <a:t>Пусть они приходят к детям.</a:t>
            </a:r>
          </a:p>
          <a:p>
            <a:r>
              <a:rPr lang="ru-RU"/>
              <a:t>И пусть будет знаменит</a:t>
            </a:r>
          </a:p>
          <a:p>
            <a:r>
              <a:rPr lang="ru-RU"/>
              <a:t>Наш славянский алфавит.</a:t>
            </a:r>
          </a:p>
        </p:txBody>
      </p:sp>
      <p:pic>
        <p:nvPicPr>
          <p:cNvPr id="9" name="Рисунок 8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785926"/>
            <a:ext cx="2143140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5542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g"/>
          <p:cNvPicPr>
            <a:picLocks noChangeAspect="1"/>
          </p:cNvPicPr>
          <p:nvPr/>
        </p:nvPicPr>
        <p:blipFill>
          <a:blip r:embed="rId2"/>
          <a:srcRect l="3009" r="3700" b="6795"/>
          <a:stretch>
            <a:fillRect/>
          </a:stretch>
        </p:blipFill>
        <p:spPr>
          <a:xfrm>
            <a:off x="5572132" y="428604"/>
            <a:ext cx="2643206" cy="2728471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0" y="3143248"/>
            <a:ext cx="4384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Памятник </a:t>
            </a:r>
            <a:r>
              <a:rPr lang="ru-RU" dirty="0" smtClean="0"/>
              <a:t>тысячелетия Крещения </a:t>
            </a:r>
            <a:r>
              <a:rPr lang="ru-RU" dirty="0"/>
              <a:t>Руси</a:t>
            </a:r>
          </a:p>
        </p:txBody>
      </p:sp>
      <p:pic>
        <p:nvPicPr>
          <p:cNvPr id="4" name="Рисунок 3" descr="35.jpg"/>
          <p:cNvPicPr>
            <a:picLocks noChangeAspect="1"/>
          </p:cNvPicPr>
          <p:nvPr/>
        </p:nvPicPr>
        <p:blipFill>
          <a:blip r:embed="rId3"/>
          <a:srcRect l="22135" r="22247"/>
          <a:stretch>
            <a:fillRect/>
          </a:stretch>
        </p:blipFill>
        <p:spPr>
          <a:xfrm>
            <a:off x="500034" y="428604"/>
            <a:ext cx="3929090" cy="529829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282" y="5857892"/>
            <a:ext cx="4627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Памятник </a:t>
            </a:r>
            <a:r>
              <a:rPr lang="ru-RU" dirty="0" smtClean="0"/>
              <a:t> Кириллу и </a:t>
            </a:r>
            <a:r>
              <a:rPr lang="ru-RU" dirty="0" err="1" smtClean="0"/>
              <a:t>Мефодию</a:t>
            </a:r>
            <a:r>
              <a:rPr lang="ru-RU" dirty="0" smtClean="0"/>
              <a:t> в Москве</a:t>
            </a:r>
            <a:endParaRPr lang="ru-RU" dirty="0"/>
          </a:p>
        </p:txBody>
      </p:sp>
      <p:pic>
        <p:nvPicPr>
          <p:cNvPr id="7" name="Рисунок 6" descr="37.jpg"/>
          <p:cNvPicPr>
            <a:picLocks noChangeAspect="1"/>
          </p:cNvPicPr>
          <p:nvPr/>
        </p:nvPicPr>
        <p:blipFill>
          <a:blip r:embed="rId4"/>
          <a:srcRect t="16970" r="12727" b="3030"/>
          <a:stretch>
            <a:fillRect/>
          </a:stretch>
        </p:blipFill>
        <p:spPr>
          <a:xfrm>
            <a:off x="4786314" y="3571876"/>
            <a:ext cx="4052483" cy="27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003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870</TotalTime>
  <Words>199</Words>
  <Application>Microsoft Office PowerPoint</Application>
  <PresentationFormat>Экран (4:3)</PresentationFormat>
  <Paragraphs>61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Первоучители словенские</vt:lpstr>
      <vt:lpstr>Презентация PowerPoint</vt:lpstr>
      <vt:lpstr>Презентация PowerPoint</vt:lpstr>
      <vt:lpstr>Презентация PowerPoint</vt:lpstr>
      <vt:lpstr>      Первые  книги,           написанные  кириллицей</vt:lpstr>
      <vt:lpstr>Презентация PowerPoint</vt:lpstr>
      <vt:lpstr>Презентация PowerPoint</vt:lpstr>
      <vt:lpstr>Славянский  алфавит –          кириллица</vt:lpstr>
      <vt:lpstr>Презентация PowerPoint</vt:lpstr>
      <vt:lpstr>      Все    славянские    народы    помнят Кирилла   и   Мефодия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</dc:title>
  <dc:creator>COMP</dc:creator>
  <cp:lastModifiedBy>Виктор Корж</cp:lastModifiedBy>
  <cp:revision>102</cp:revision>
  <dcterms:created xsi:type="dcterms:W3CDTF">2010-06-08T15:48:19Z</dcterms:created>
  <dcterms:modified xsi:type="dcterms:W3CDTF">2023-12-01T05:32:38Z</dcterms:modified>
</cp:coreProperties>
</file>