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59" r:id="rId4"/>
    <p:sldId id="260" r:id="rId5"/>
    <p:sldId id="261" r:id="rId6"/>
    <p:sldId id="264" r:id="rId7"/>
    <p:sldId id="265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0904"/>
    <a:srgbClr val="200704"/>
    <a:srgbClr val="EA4908"/>
    <a:srgbClr val="1D06A6"/>
    <a:srgbClr val="8C7AFA"/>
    <a:srgbClr val="03043D"/>
    <a:srgbClr val="233D25"/>
    <a:srgbClr val="1F3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9" autoAdjust="0"/>
    <p:restoredTop sz="92322" autoAdjust="0"/>
  </p:normalViewPr>
  <p:slideViewPr>
    <p:cSldViewPr>
      <p:cViewPr>
        <p:scale>
          <a:sx n="75" d="100"/>
          <a:sy n="75" d="100"/>
        </p:scale>
        <p:origin x="-123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-6"/>
              <a:ext cx="816" cy="3981"/>
              <a:chOff x="4944" y="-6"/>
              <a:chExt cx="816" cy="3981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-6"/>
                <a:ext cx="480" cy="1437"/>
                <a:chOff x="5280" y="-6"/>
                <a:chExt cx="480" cy="1437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91" y="-7"/>
                  <a:ext cx="174" cy="176"/>
                  <a:chOff x="1727" y="323"/>
                  <a:chExt cx="1690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727" y="323"/>
                    <a:ext cx="1690" cy="2560"/>
                    <a:chOff x="1727" y="323"/>
                    <a:chExt cx="1690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8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27" y="381"/>
                      <a:ext cx="864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7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6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3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84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1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6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</p:grpSp>
      <p:sp>
        <p:nvSpPr>
          <p:cNvPr id="51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8D7E9-B756-429B-8995-961F152356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66027-B61A-4DB4-9940-FE0C3624D8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AA51E-079D-4F07-875E-4BA596FC45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9E024-038C-42EC-B511-0A4C3CC28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D42D-9D7C-4951-8B05-E7EA945149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84CD4-9A5C-47F4-9B58-64E23748F0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D18BF-3B06-4B78-9D7E-0C82BE432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92DCE-6D0F-4B01-A8D8-EC3C46EAF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7E637-2807-43AD-848C-3A1933637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8B4F2-5C65-47FB-9DCB-4232F65D4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501A-F3F1-443D-BD8F-F960CF7F3D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4CD1C-67A2-4AF6-B65A-5784CD21D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1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82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1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25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41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09" name="Freeform 13"/>
                  <p:cNvSpPr>
                    <a:spLocks/>
                  </p:cNvSpPr>
                  <p:nvPr/>
                </p:nvSpPr>
                <p:spPr bwMode="auto">
                  <a:xfrm>
                    <a:off x="2668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10" name="Freeform 14"/>
                  <p:cNvSpPr>
                    <a:spLocks/>
                  </p:cNvSpPr>
                  <p:nvPr/>
                </p:nvSpPr>
                <p:spPr bwMode="auto">
                  <a:xfrm>
                    <a:off x="2736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11" name="Freeform 15"/>
                  <p:cNvSpPr>
                    <a:spLocks/>
                  </p:cNvSpPr>
                  <p:nvPr/>
                </p:nvSpPr>
                <p:spPr bwMode="auto">
                  <a:xfrm>
                    <a:off x="2483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1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B8DBF6B-3AA7-44F6-807B-8777C0197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7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2565400"/>
            <a:ext cx="6748462" cy="1944688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ru-RU" sz="14200" dirty="0" smtClean="0">
                <a:solidFill>
                  <a:srgbClr val="3C0904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Рифма</a:t>
            </a: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2"/>
          <a:srcRect t="23381"/>
          <a:stretch>
            <a:fillRect/>
          </a:stretch>
        </p:blipFill>
        <p:spPr bwMode="auto">
          <a:xfrm>
            <a:off x="622300" y="260350"/>
            <a:ext cx="3579813" cy="24003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0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4437063"/>
            <a:ext cx="2303463" cy="22780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Подзаголовок 1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214313" y="2357438"/>
            <a:ext cx="7500937" cy="2000250"/>
          </a:xfrm>
        </p:spPr>
        <p:txBody>
          <a:bodyPr/>
          <a:lstStyle/>
          <a:p>
            <a:pPr algn="l"/>
            <a:r>
              <a:rPr lang="ru-RU" smtClean="0"/>
              <a:t>По морю гуляет ветер и подгоняет кораблик. Кораблик бежит по волнам с раздутыми парусами.</a:t>
            </a:r>
          </a:p>
        </p:txBody>
      </p:sp>
      <p:sp>
        <p:nvSpPr>
          <p:cNvPr id="16386" name="Rectangle 13"/>
          <p:cNvSpPr>
            <a:spLocks noGrp="1" noChangeArrowheads="1"/>
          </p:cNvSpPr>
          <p:nvPr>
            <p:ph type="ctrTitle" sz="quarter"/>
          </p:nvPr>
        </p:nvSpPr>
        <p:spPr>
          <a:xfrm>
            <a:off x="214313" y="214313"/>
            <a:ext cx="7437437" cy="3213100"/>
          </a:xfrm>
        </p:spPr>
        <p:txBody>
          <a:bodyPr/>
          <a:lstStyle/>
          <a:p>
            <a:r>
              <a:rPr lang="ru-RU" sz="2800" smtClean="0">
                <a:solidFill>
                  <a:srgbClr val="3C0904"/>
                </a:solidFill>
              </a:rPr>
              <a:t>Ветер по морю </a:t>
            </a:r>
            <a:r>
              <a:rPr lang="ru-RU" sz="2800" b="1" smtClean="0">
                <a:solidFill>
                  <a:srgbClr val="3C0904"/>
                </a:solidFill>
              </a:rPr>
              <a:t>гуляет</a:t>
            </a:r>
            <a:r>
              <a:rPr lang="ru-RU" sz="2800" smtClean="0">
                <a:solidFill>
                  <a:srgbClr val="3C0904"/>
                </a:solidFill>
              </a:rPr>
              <a:t/>
            </a:r>
            <a:br>
              <a:rPr lang="ru-RU" sz="2800" smtClean="0">
                <a:solidFill>
                  <a:srgbClr val="3C0904"/>
                </a:solidFill>
              </a:rPr>
            </a:br>
            <a:r>
              <a:rPr lang="ru-RU" sz="2800" smtClean="0">
                <a:solidFill>
                  <a:srgbClr val="3C0904"/>
                </a:solidFill>
              </a:rPr>
              <a:t>И кораблик </a:t>
            </a:r>
            <a:r>
              <a:rPr lang="ru-RU" sz="2800" b="1" smtClean="0">
                <a:solidFill>
                  <a:srgbClr val="3C0904"/>
                </a:solidFill>
              </a:rPr>
              <a:t>подгоняет.</a:t>
            </a:r>
            <a:r>
              <a:rPr lang="ru-RU" sz="2800" smtClean="0">
                <a:solidFill>
                  <a:srgbClr val="3C0904"/>
                </a:solidFill>
              </a:rPr>
              <a:t/>
            </a:r>
            <a:br>
              <a:rPr lang="ru-RU" sz="2800" smtClean="0">
                <a:solidFill>
                  <a:srgbClr val="3C0904"/>
                </a:solidFill>
              </a:rPr>
            </a:br>
            <a:r>
              <a:rPr lang="ru-RU" sz="2800" smtClean="0">
                <a:solidFill>
                  <a:srgbClr val="3C0904"/>
                </a:solidFill>
              </a:rPr>
              <a:t>Он бежит себе </a:t>
            </a:r>
            <a:r>
              <a:rPr lang="ru-RU" sz="2800" b="1" smtClean="0">
                <a:solidFill>
                  <a:srgbClr val="3C0904"/>
                </a:solidFill>
              </a:rPr>
              <a:t>в волнах</a:t>
            </a:r>
            <a:r>
              <a:rPr lang="ru-RU" sz="2800" smtClean="0">
                <a:solidFill>
                  <a:srgbClr val="3C0904"/>
                </a:solidFill>
              </a:rPr>
              <a:t/>
            </a:r>
            <a:br>
              <a:rPr lang="ru-RU" sz="2800" smtClean="0">
                <a:solidFill>
                  <a:srgbClr val="3C0904"/>
                </a:solidFill>
              </a:rPr>
            </a:br>
            <a:r>
              <a:rPr lang="ru-RU" sz="2800" smtClean="0">
                <a:solidFill>
                  <a:srgbClr val="3C0904"/>
                </a:solidFill>
              </a:rPr>
              <a:t>На раздутых </a:t>
            </a:r>
            <a:r>
              <a:rPr lang="ru-RU" sz="2800" b="1" smtClean="0">
                <a:solidFill>
                  <a:srgbClr val="3C0904"/>
                </a:solidFill>
              </a:rPr>
              <a:t>парусах</a:t>
            </a:r>
            <a:r>
              <a:rPr lang="ru-RU" sz="2800" smtClean="0">
                <a:solidFill>
                  <a:srgbClr val="3C0904"/>
                </a:solidFill>
              </a:rPr>
              <a:t>.(А. С. Пушкин)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3600" smtClean="0"/>
              <a:t> </a:t>
            </a:r>
          </a:p>
        </p:txBody>
      </p:sp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8525" y="3857625"/>
            <a:ext cx="286385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6965950" cy="2778125"/>
          </a:xfrm>
        </p:spPr>
        <p:txBody>
          <a:bodyPr/>
          <a:lstStyle/>
          <a:p>
            <a:pPr eaLnBrk="1" hangingPunct="1">
              <a:defRPr/>
            </a:pPr>
            <a:r>
              <a:rPr lang="ru-RU" sz="4400" b="1" smtClean="0">
                <a:solidFill>
                  <a:srgbClr val="233D2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Рифма – созвучие концов стихотворных строк.</a:t>
            </a:r>
            <a:r>
              <a:rPr lang="ru-RU" sz="4400" b="1" smtClean="0">
                <a:solidFill>
                  <a:srgbClr val="233D25"/>
                </a:solidFill>
              </a:rPr>
              <a:t> </a:t>
            </a:r>
            <a:br>
              <a:rPr lang="ru-RU" sz="4400" b="1" smtClean="0">
                <a:solidFill>
                  <a:srgbClr val="233D25"/>
                </a:solidFill>
              </a:rPr>
            </a:br>
            <a:r>
              <a:rPr lang="ru-RU" sz="4400" smtClean="0">
                <a:solidFill>
                  <a:srgbClr val="233D25"/>
                </a:solidFill>
              </a:rPr>
              <a:t>(С. И. Ожегов)</a:t>
            </a:r>
            <a:r>
              <a:rPr lang="ru-RU" sz="3600" smtClean="0">
                <a:solidFill>
                  <a:srgbClr val="233D25"/>
                </a:solidFill>
              </a:rPr>
              <a:t> </a:t>
            </a:r>
            <a:br>
              <a:rPr lang="ru-RU" sz="3600" smtClean="0">
                <a:solidFill>
                  <a:srgbClr val="233D25"/>
                </a:solidFill>
              </a:rPr>
            </a:br>
            <a:endParaRPr lang="ru-RU" sz="3600" smtClean="0">
              <a:solidFill>
                <a:srgbClr val="233D25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860800"/>
            <a:ext cx="6827838" cy="17526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>
                <a:solidFill>
                  <a:srgbClr val="233D2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 греч</a:t>
            </a:r>
            <a:r>
              <a:rPr lang="ru-RU" sz="4000" b="1" smtClean="0">
                <a:solidFill>
                  <a:srgbClr val="233D2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Рифмос</a:t>
            </a:r>
            <a:r>
              <a:rPr lang="ru-RU" sz="4000" smtClean="0">
                <a:solidFill>
                  <a:srgbClr val="233D2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</a:t>
            </a:r>
            <a:r>
              <a:rPr lang="ru-RU" sz="4000" b="1" smtClean="0">
                <a:solidFill>
                  <a:srgbClr val="233D2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стройность.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4800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Созвучные слова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4000" b="1" smtClean="0"/>
              <a:t> ног</a:t>
            </a:r>
          </a:p>
          <a:p>
            <a:pPr eaLnBrk="1" hangingPunct="1"/>
            <a:r>
              <a:rPr lang="ru-RU" sz="4000" b="1" smtClean="0"/>
              <a:t> звала</a:t>
            </a:r>
          </a:p>
          <a:p>
            <a:pPr eaLnBrk="1" hangingPunct="1"/>
            <a:r>
              <a:rPr lang="ru-RU" sz="4000" b="1" smtClean="0"/>
              <a:t> рано</a:t>
            </a:r>
          </a:p>
          <a:p>
            <a:pPr eaLnBrk="1" hangingPunct="1"/>
            <a:r>
              <a:rPr lang="ru-RU" sz="4000" b="1" smtClean="0"/>
              <a:t> ходить</a:t>
            </a:r>
          </a:p>
          <a:p>
            <a:pPr eaLnBrk="1" hangingPunct="1"/>
            <a:r>
              <a:rPr lang="ru-RU" sz="4000" b="1" smtClean="0"/>
              <a:t> ждала</a:t>
            </a:r>
          </a:p>
          <a:p>
            <a:pPr eaLnBrk="1" hangingPunct="1"/>
            <a:endParaRPr lang="ru-RU" sz="4000" b="1" smtClean="0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067175" y="1628775"/>
            <a:ext cx="3617913" cy="4497388"/>
          </a:xfrm>
        </p:spPr>
        <p:txBody>
          <a:bodyPr/>
          <a:lstStyle/>
          <a:p>
            <a:pPr eaLnBrk="1" hangingPunct="1"/>
            <a:r>
              <a:rPr lang="ru-RU" sz="4000" b="1" smtClean="0"/>
              <a:t> щенок</a:t>
            </a:r>
          </a:p>
          <a:p>
            <a:pPr eaLnBrk="1" hangingPunct="1"/>
            <a:r>
              <a:rPr lang="ru-RU" sz="4000" b="1" smtClean="0"/>
              <a:t> ждала</a:t>
            </a:r>
          </a:p>
          <a:p>
            <a:pPr eaLnBrk="1" hangingPunct="1"/>
            <a:r>
              <a:rPr lang="ru-RU" sz="4000" b="1" smtClean="0"/>
              <a:t> дивана</a:t>
            </a:r>
          </a:p>
          <a:p>
            <a:pPr eaLnBrk="1" hangingPunct="1"/>
            <a:r>
              <a:rPr lang="ru-RU" sz="4000" b="1" smtClean="0"/>
              <a:t> будить</a:t>
            </a:r>
          </a:p>
          <a:p>
            <a:pPr eaLnBrk="1" hangingPunct="1"/>
            <a:r>
              <a:rPr lang="ru-RU" sz="4000" b="1" smtClean="0"/>
              <a:t> могла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 build="p"/>
      <p:bldP spid="2048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сканирование0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88913"/>
            <a:ext cx="6858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214313" y="2928938"/>
            <a:ext cx="7481887" cy="2714625"/>
          </a:xfrm>
        </p:spPr>
        <p:txBody>
          <a:bodyPr/>
          <a:lstStyle/>
          <a:p>
            <a:r>
              <a:rPr lang="ru-RU" smtClean="0">
                <a:solidFill>
                  <a:srgbClr val="3C0904"/>
                </a:solidFill>
                <a:latin typeface="Arial" charset="0"/>
              </a:rPr>
              <a:t>с</a:t>
            </a:r>
            <a:r>
              <a:rPr lang="ru-RU" smtClean="0">
                <a:solidFill>
                  <a:srgbClr val="3C0904"/>
                </a:solidFill>
              </a:rPr>
              <a:t>елёдка   ракушка   оса               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rgbClr val="3C0904"/>
                </a:solidFill>
              </a:rPr>
              <a:t>стрелка    лодка    тарелка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rgbClr val="3C0904"/>
                </a:solidFill>
              </a:rPr>
              <a:t>лягушка                крючок                 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rgbClr val="3C0904"/>
                </a:solidFill>
                <a:latin typeface="Arial" charset="0"/>
              </a:rPr>
              <a:t>М</a:t>
            </a:r>
            <a:r>
              <a:rPr lang="ru-RU" smtClean="0">
                <a:solidFill>
                  <a:srgbClr val="3C0904"/>
                </a:solidFill>
              </a:rPr>
              <a:t>ишка                  верёвка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rgbClr val="3C0904"/>
                </a:solidFill>
              </a:rPr>
              <a:t>морковка  сачок    стакан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>
                <a:solidFill>
                  <a:srgbClr val="3C0904"/>
                </a:solidFill>
              </a:rPr>
              <a:t>барабан   лиса      книжка    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21506" name="Picture 4" descr="сканирование001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43188" y="2000250"/>
            <a:ext cx="2571750" cy="2857500"/>
          </a:xfrm>
        </p:spPr>
      </p:pic>
      <p:pic>
        <p:nvPicPr>
          <p:cNvPr id="21507" name="Picture 4" descr="сканирование00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989138"/>
            <a:ext cx="2571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 descr="сканирование00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989138"/>
            <a:ext cx="2571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214282" y="1928802"/>
            <a:ext cx="7072362" cy="4429156"/>
          </a:xfrm>
        </p:spPr>
        <p:txBody>
          <a:bodyPr/>
          <a:lstStyle/>
          <a:p>
            <a:r>
              <a:rPr lang="ru-RU" sz="3600" dirty="0" smtClean="0">
                <a:solidFill>
                  <a:srgbClr val="3C0904"/>
                </a:solidFill>
                <a:latin typeface="Arial" charset="0"/>
              </a:rPr>
              <a:t>селёдка                         </a:t>
            </a:r>
            <a:r>
              <a:rPr lang="en-US" sz="3600" dirty="0" smtClean="0">
                <a:solidFill>
                  <a:srgbClr val="3C0904"/>
                </a:solidFill>
                <a:latin typeface="Arial" charset="0"/>
              </a:rPr>
              <a:t> </a:t>
            </a:r>
            <a:r>
              <a:rPr lang="ru-RU" sz="3600" dirty="0" smtClean="0">
                <a:solidFill>
                  <a:srgbClr val="3C0904"/>
                </a:solidFill>
                <a:latin typeface="Arial" charset="0"/>
              </a:rPr>
              <a:t>лодка</a:t>
            </a:r>
            <a:br>
              <a:rPr lang="ru-RU" sz="3600" dirty="0" smtClean="0">
                <a:solidFill>
                  <a:srgbClr val="3C0904"/>
                </a:solidFill>
                <a:latin typeface="Arial" charset="0"/>
              </a:rPr>
            </a:br>
            <a:r>
              <a:rPr lang="ru-RU" sz="3600" dirty="0" smtClean="0">
                <a:solidFill>
                  <a:srgbClr val="3C0904"/>
                </a:solidFill>
                <a:latin typeface="Arial" charset="0"/>
              </a:rPr>
              <a:t>стрелка                          тарелка</a:t>
            </a:r>
            <a:br>
              <a:rPr lang="ru-RU" sz="3600" dirty="0" smtClean="0">
                <a:solidFill>
                  <a:srgbClr val="3C0904"/>
                </a:solidFill>
                <a:latin typeface="Arial" charset="0"/>
              </a:rPr>
            </a:br>
            <a:r>
              <a:rPr lang="ru-RU" sz="3600" dirty="0" smtClean="0">
                <a:solidFill>
                  <a:srgbClr val="3C0904"/>
                </a:solidFill>
                <a:latin typeface="Arial" charset="0"/>
              </a:rPr>
              <a:t>лягушка                          ракушка</a:t>
            </a:r>
            <a:br>
              <a:rPr lang="ru-RU" sz="3600" dirty="0" smtClean="0">
                <a:solidFill>
                  <a:srgbClr val="3C0904"/>
                </a:solidFill>
                <a:latin typeface="Arial" charset="0"/>
              </a:rPr>
            </a:br>
            <a:r>
              <a:rPr lang="ru-RU" sz="3600" dirty="0" smtClean="0">
                <a:solidFill>
                  <a:srgbClr val="3C0904"/>
                </a:solidFill>
                <a:latin typeface="Arial" charset="0"/>
              </a:rPr>
              <a:t>морковка                        верёвка</a:t>
            </a:r>
            <a:br>
              <a:rPr lang="ru-RU" sz="3600" dirty="0" smtClean="0">
                <a:solidFill>
                  <a:srgbClr val="3C0904"/>
                </a:solidFill>
                <a:latin typeface="Arial" charset="0"/>
              </a:rPr>
            </a:br>
            <a:r>
              <a:rPr lang="ru-RU" sz="3600" dirty="0" smtClean="0">
                <a:solidFill>
                  <a:srgbClr val="3C0904"/>
                </a:solidFill>
                <a:latin typeface="Arial" charset="0"/>
              </a:rPr>
              <a:t>лиса                                 оса </a:t>
            </a:r>
            <a:br>
              <a:rPr lang="ru-RU" sz="3600" dirty="0" smtClean="0">
                <a:solidFill>
                  <a:srgbClr val="3C0904"/>
                </a:solidFill>
                <a:latin typeface="Arial" charset="0"/>
              </a:rPr>
            </a:br>
            <a:r>
              <a:rPr lang="ru-RU" sz="3600" dirty="0" smtClean="0">
                <a:solidFill>
                  <a:srgbClr val="3C0904"/>
                </a:solidFill>
                <a:latin typeface="Arial" charset="0"/>
              </a:rPr>
              <a:t>барабан                          стакан</a:t>
            </a:r>
            <a:br>
              <a:rPr lang="ru-RU" sz="3600" dirty="0" smtClean="0">
                <a:solidFill>
                  <a:srgbClr val="3C0904"/>
                </a:solidFill>
                <a:latin typeface="Arial" charset="0"/>
              </a:rPr>
            </a:br>
            <a:r>
              <a:rPr lang="ru-RU" sz="3600" dirty="0" smtClean="0">
                <a:solidFill>
                  <a:srgbClr val="3C0904"/>
                </a:solidFill>
                <a:latin typeface="Arial" charset="0"/>
              </a:rPr>
              <a:t>сачок                               крючок</a:t>
            </a:r>
            <a:br>
              <a:rPr lang="ru-RU" sz="3600" dirty="0" smtClean="0">
                <a:solidFill>
                  <a:srgbClr val="3C0904"/>
                </a:solidFill>
                <a:latin typeface="Arial" charset="0"/>
              </a:rPr>
            </a:br>
            <a:r>
              <a:rPr lang="ru-RU" sz="3600" dirty="0" smtClean="0">
                <a:solidFill>
                  <a:srgbClr val="3C0904"/>
                </a:solidFill>
                <a:latin typeface="Arial" charset="0"/>
              </a:rPr>
              <a:t>книжка                             Мишка </a:t>
            </a:r>
            <a:br>
              <a:rPr lang="ru-RU" sz="3600" dirty="0" smtClean="0">
                <a:solidFill>
                  <a:srgbClr val="3C0904"/>
                </a:solidFill>
                <a:latin typeface="Arial" charset="0"/>
              </a:rPr>
            </a:br>
            <a:r>
              <a:rPr lang="ru-RU" sz="3600" dirty="0" smtClean="0">
                <a:latin typeface="Arial" charset="0"/>
              </a:rPr>
              <a:t/>
            </a:r>
            <a:br>
              <a:rPr lang="ru-RU" sz="3600" dirty="0" smtClean="0">
                <a:latin typeface="Arial" charset="0"/>
              </a:rPr>
            </a:br>
            <a:r>
              <a:rPr lang="ru-RU" sz="3600" dirty="0" smtClean="0">
                <a:latin typeface="Arial" charset="0"/>
              </a:rPr>
              <a:t/>
            </a:r>
            <a:br>
              <a:rPr lang="ru-RU" sz="3600" dirty="0" smtClean="0">
                <a:latin typeface="Arial" charset="0"/>
              </a:rPr>
            </a:br>
            <a:r>
              <a:rPr lang="ru-RU" sz="3600" dirty="0" smtClean="0">
                <a:latin typeface="Arial" charset="0"/>
              </a:rPr>
              <a:t/>
            </a:r>
            <a:br>
              <a:rPr lang="ru-RU" sz="3600" dirty="0" smtClean="0">
                <a:latin typeface="Arial" charset="0"/>
              </a:rPr>
            </a:br>
            <a:r>
              <a:rPr lang="ru-RU" sz="3600" dirty="0" smtClean="0">
                <a:latin typeface="Arial" charset="0"/>
              </a:rPr>
              <a:t>  </a:t>
            </a:r>
            <a:br>
              <a:rPr lang="ru-RU" sz="3600" dirty="0" smtClean="0">
                <a:latin typeface="Arial" charset="0"/>
              </a:rPr>
            </a:br>
            <a:endParaRPr lang="ru-RU" sz="3600" dirty="0" smtClean="0">
              <a:latin typeface="Arial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sz="quarter" idx="1"/>
          </p:nvPr>
        </p:nvSpPr>
        <p:spPr>
          <a:xfrm>
            <a:off x="1727200" y="4786322"/>
            <a:ext cx="3987808" cy="85247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2530" name="Picture 4" descr="сканирование00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571612"/>
            <a:ext cx="237490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23850" y="2997200"/>
            <a:ext cx="5976938" cy="606425"/>
          </a:xfrm>
        </p:spPr>
        <p:txBody>
          <a:bodyPr/>
          <a:lstStyle/>
          <a:p>
            <a:r>
              <a:rPr lang="ru-RU" sz="3200" b="1" smtClean="0">
                <a:solidFill>
                  <a:srgbClr val="3C0904"/>
                </a:solidFill>
              </a:rPr>
              <a:t>Огурцы…</a:t>
            </a:r>
            <a:br>
              <a:rPr lang="ru-RU" sz="3200" b="1" smtClean="0">
                <a:solidFill>
                  <a:srgbClr val="3C0904"/>
                </a:solidFill>
              </a:rPr>
            </a:br>
            <a:r>
              <a:rPr lang="ru-RU" sz="3200" b="1" smtClean="0">
                <a:solidFill>
                  <a:srgbClr val="3C0904"/>
                </a:solidFill>
              </a:rPr>
              <a:t>Малыши…</a:t>
            </a:r>
            <a:br>
              <a:rPr lang="ru-RU" sz="3200" b="1" smtClean="0">
                <a:solidFill>
                  <a:srgbClr val="3C0904"/>
                </a:solidFill>
              </a:rPr>
            </a:br>
            <a:r>
              <a:rPr lang="ru-RU" sz="3200" b="1" smtClean="0">
                <a:solidFill>
                  <a:srgbClr val="3C0904"/>
                </a:solidFill>
              </a:rPr>
              <a:t>Поросята…</a:t>
            </a:r>
            <a:br>
              <a:rPr lang="ru-RU" sz="3200" b="1" smtClean="0">
                <a:solidFill>
                  <a:srgbClr val="3C0904"/>
                </a:solidFill>
              </a:rPr>
            </a:br>
            <a:r>
              <a:rPr lang="ru-RU" sz="3200" b="1" smtClean="0">
                <a:solidFill>
                  <a:srgbClr val="3C0904"/>
                </a:solidFill>
              </a:rPr>
              <a:t>Мушкетёры…</a:t>
            </a:r>
            <a:br>
              <a:rPr lang="ru-RU" sz="3200" b="1" smtClean="0">
                <a:solidFill>
                  <a:srgbClr val="3C0904"/>
                </a:solidFill>
              </a:rPr>
            </a:br>
            <a:r>
              <a:rPr lang="ru-RU" sz="3200" b="1" smtClean="0">
                <a:solidFill>
                  <a:srgbClr val="3C0904"/>
                </a:solidFill>
              </a:rPr>
              <a:t>Раки…</a:t>
            </a:r>
            <a:br>
              <a:rPr lang="ru-RU" sz="3200" b="1" smtClean="0">
                <a:solidFill>
                  <a:srgbClr val="3C0904"/>
                </a:solidFill>
              </a:rPr>
            </a:br>
            <a:r>
              <a:rPr lang="ru-RU" sz="3200" b="1" smtClean="0">
                <a:solidFill>
                  <a:srgbClr val="3C0904"/>
                </a:solidFill>
              </a:rPr>
              <a:t>Дети…</a:t>
            </a:r>
            <a:br>
              <a:rPr lang="ru-RU" sz="3200" b="1" smtClean="0">
                <a:solidFill>
                  <a:srgbClr val="3C0904"/>
                </a:solidFill>
              </a:rPr>
            </a:br>
            <a:r>
              <a:rPr lang="ru-RU" sz="3200" b="1" smtClean="0">
                <a:solidFill>
                  <a:srgbClr val="3C0904"/>
                </a:solidFill>
              </a:rPr>
              <a:t>Щуки…</a:t>
            </a:r>
            <a:br>
              <a:rPr lang="ru-RU" sz="3200" b="1" smtClean="0">
                <a:solidFill>
                  <a:srgbClr val="3C0904"/>
                </a:solidFill>
              </a:rPr>
            </a:br>
            <a:r>
              <a:rPr lang="ru-RU" sz="3200" b="1" smtClean="0">
                <a:solidFill>
                  <a:srgbClr val="3C0904"/>
                </a:solidFill>
              </a:rPr>
              <a:t>Волки…</a:t>
            </a:r>
            <a:br>
              <a:rPr lang="ru-RU" sz="3200" b="1" smtClean="0">
                <a:solidFill>
                  <a:srgbClr val="3C0904"/>
                </a:solidFill>
              </a:rPr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/>
            </a:r>
            <a:br>
              <a:rPr lang="ru-RU" sz="3600" smtClean="0"/>
            </a:br>
            <a:r>
              <a:rPr lang="ru-RU" sz="3600" smtClean="0"/>
              <a:t>               </a:t>
            </a:r>
          </a:p>
        </p:txBody>
      </p:sp>
      <p:sp>
        <p:nvSpPr>
          <p:cNvPr id="307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221163"/>
            <a:ext cx="7593012" cy="2160587"/>
          </a:xfrm>
        </p:spPr>
        <p:txBody>
          <a:bodyPr/>
          <a:lstStyle/>
          <a:p>
            <a:pPr algn="l"/>
            <a:r>
              <a:rPr lang="ru-RU" b="1" smtClean="0">
                <a:solidFill>
                  <a:srgbClr val="3C0904"/>
                </a:solidFill>
              </a:rPr>
              <a:t>спят в овраге, дремлют под корягой, точат шпаги, плавают по дну, в цирк бегут ватагой, растут на грядке, играют в прятки, воют на луну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0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219075" y="227013"/>
            <a:ext cx="7089775" cy="681037"/>
          </a:xfrm>
        </p:spPr>
        <p:txBody>
          <a:bodyPr/>
          <a:lstStyle/>
          <a:p>
            <a:endParaRPr lang="ru-RU" sz="3600" smtClean="0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395288" y="765175"/>
            <a:ext cx="698500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3C0904"/>
                </a:solidFill>
              </a:rPr>
              <a:t>Огурцы растут на грядке. </a:t>
            </a:r>
            <a:br>
              <a:rPr lang="ru-RU" b="1">
                <a:solidFill>
                  <a:srgbClr val="3C0904"/>
                </a:solidFill>
              </a:rPr>
            </a:br>
            <a:r>
              <a:rPr lang="ru-RU" b="1">
                <a:solidFill>
                  <a:srgbClr val="3C0904"/>
                </a:solidFill>
              </a:rPr>
              <a:t>Малыши играют в прятки.</a:t>
            </a:r>
            <a:br>
              <a:rPr lang="ru-RU" b="1">
                <a:solidFill>
                  <a:srgbClr val="3C0904"/>
                </a:solidFill>
              </a:rPr>
            </a:br>
            <a:r>
              <a:rPr lang="ru-RU" b="1">
                <a:solidFill>
                  <a:srgbClr val="3C0904"/>
                </a:solidFill>
              </a:rPr>
              <a:t>Поросята спят в овраге.</a:t>
            </a:r>
            <a:br>
              <a:rPr lang="ru-RU" b="1">
                <a:solidFill>
                  <a:srgbClr val="3C0904"/>
                </a:solidFill>
              </a:rPr>
            </a:br>
            <a:r>
              <a:rPr lang="ru-RU" b="1">
                <a:solidFill>
                  <a:srgbClr val="3C0904"/>
                </a:solidFill>
              </a:rPr>
              <a:t>Мушкетёры точат шпаги.</a:t>
            </a:r>
            <a:br>
              <a:rPr lang="ru-RU" b="1">
                <a:solidFill>
                  <a:srgbClr val="3C0904"/>
                </a:solidFill>
              </a:rPr>
            </a:br>
            <a:r>
              <a:rPr lang="ru-RU" b="1">
                <a:solidFill>
                  <a:srgbClr val="3C0904"/>
                </a:solidFill>
              </a:rPr>
              <a:t>Раки дремлют под корягой.</a:t>
            </a:r>
            <a:br>
              <a:rPr lang="ru-RU" b="1">
                <a:solidFill>
                  <a:srgbClr val="3C0904"/>
                </a:solidFill>
              </a:rPr>
            </a:br>
            <a:r>
              <a:rPr lang="ru-RU" b="1">
                <a:solidFill>
                  <a:srgbClr val="3C0904"/>
                </a:solidFill>
              </a:rPr>
              <a:t>Дети в цирк бегут ватагой.</a:t>
            </a:r>
            <a:br>
              <a:rPr lang="ru-RU" b="1">
                <a:solidFill>
                  <a:srgbClr val="3C0904"/>
                </a:solidFill>
              </a:rPr>
            </a:br>
            <a:r>
              <a:rPr lang="ru-RU" b="1">
                <a:solidFill>
                  <a:srgbClr val="3C0904"/>
                </a:solidFill>
              </a:rPr>
              <a:t>Щуки плавают по дну.</a:t>
            </a:r>
            <a:br>
              <a:rPr lang="ru-RU" b="1">
                <a:solidFill>
                  <a:srgbClr val="3C0904"/>
                </a:solidFill>
              </a:rPr>
            </a:br>
            <a:r>
              <a:rPr lang="ru-RU" b="1">
                <a:solidFill>
                  <a:srgbClr val="3C0904"/>
                </a:solidFill>
              </a:rPr>
              <a:t>Волки воют на луну.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Кимоно">
  <a:themeElements>
    <a:clrScheme name="Кимоно 6">
      <a:dk1>
        <a:srgbClr val="000000"/>
      </a:dk1>
      <a:lt1>
        <a:srgbClr val="D9EFE0"/>
      </a:lt1>
      <a:dk2>
        <a:srgbClr val="30605A"/>
      </a:dk2>
      <a:lt2>
        <a:srgbClr val="15331E"/>
      </a:lt2>
      <a:accent1>
        <a:srgbClr val="A4C6BA"/>
      </a:accent1>
      <a:accent2>
        <a:srgbClr val="558F7D"/>
      </a:accent2>
      <a:accent3>
        <a:srgbClr val="E9F6ED"/>
      </a:accent3>
      <a:accent4>
        <a:srgbClr val="000000"/>
      </a:accent4>
      <a:accent5>
        <a:srgbClr val="CFDFD9"/>
      </a:accent5>
      <a:accent6>
        <a:srgbClr val="4C8171"/>
      </a:accent6>
      <a:hlink>
        <a:srgbClr val="C1C177"/>
      </a:hlink>
      <a:folHlink>
        <a:srgbClr val="A08F5E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1301</TotalTime>
  <Words>100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Кимоно</vt:lpstr>
      <vt:lpstr>Рифма</vt:lpstr>
      <vt:lpstr>Ветер по морю гуляет И кораблик подгоняет. Он бежит себе в волнах На раздутых парусах.(А. С. Пушкин)   </vt:lpstr>
      <vt:lpstr>Рифма – созвучие концов стихотворных строк.  (С. И. Ожегов)  </vt:lpstr>
      <vt:lpstr>Созвучные слова</vt:lpstr>
      <vt:lpstr>Презентация PowerPoint</vt:lpstr>
      <vt:lpstr>селёдка   ракушка   оса                  стрелка    лодка    тарелка  лягушка                крючок                    Мишка                  верёвка  морковка  сачок    стакан  барабан   лиса      книжка        </vt:lpstr>
      <vt:lpstr>селёдка                          лодка стрелка                          тарелка лягушка                          ракушка морковка                        верёвка лиса                                 оса  барабан                          стакан сачок                               крючок книжка                             Мишка        </vt:lpstr>
      <vt:lpstr>Огурцы… Малыши… Поросята… Мушкетёры… Раки… Дети… Щуки… Волки…                  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Рифма</dc:title>
  <dc:creator>Макс</dc:creator>
  <cp:lastModifiedBy>Виктор Корж</cp:lastModifiedBy>
  <cp:revision>94</cp:revision>
  <dcterms:created xsi:type="dcterms:W3CDTF">2004-12-31T21:11:56Z</dcterms:created>
  <dcterms:modified xsi:type="dcterms:W3CDTF">2023-12-01T05:36:00Z</dcterms:modified>
</cp:coreProperties>
</file>